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85" r:id="rId2"/>
    <p:sldId id="286" r:id="rId3"/>
    <p:sldId id="282" r:id="rId4"/>
    <p:sldId id="283" r:id="rId5"/>
    <p:sldId id="284" r:id="rId6"/>
    <p:sldId id="257" r:id="rId7"/>
    <p:sldId id="258" r:id="rId8"/>
    <p:sldId id="259" r:id="rId9"/>
    <p:sldId id="260" r:id="rId10"/>
    <p:sldId id="261" r:id="rId11"/>
    <p:sldId id="262" r:id="rId12"/>
    <p:sldId id="263" r:id="rId13"/>
    <p:sldId id="264" r:id="rId14"/>
    <p:sldId id="265" r:id="rId15"/>
    <p:sldId id="278" r:id="rId16"/>
    <p:sldId id="280"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5F349-342C-4DBE-AE1C-DE490A0E2161}" type="datetimeFigureOut">
              <a:rPr lang="en-US" smtClean="0"/>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CDB93-E0D0-43C9-B787-E8285B916CB2}" type="slidenum">
              <a:rPr lang="en-US" smtClean="0"/>
              <a:t>‹#›</a:t>
            </a:fld>
            <a:endParaRPr lang="en-US"/>
          </a:p>
        </p:txBody>
      </p:sp>
    </p:spTree>
    <p:extLst>
      <p:ext uri="{BB962C8B-B14F-4D97-AF65-F5344CB8AC3E}">
        <p14:creationId xmlns:p14="http://schemas.microsoft.com/office/powerpoint/2010/main" val="141824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E24FD-5206-4B27-9853-FA92EC67423E}" type="slidenum">
              <a:rPr lang="en-US"/>
              <a:pPr/>
              <a:t>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7552DC5E-AAD4-4F28-A4BD-07A9FBA79A5C}" type="slidenum">
              <a:rPr lang="en-US" sz="1200" b="0" smtClean="0">
                <a:solidFill>
                  <a:schemeClr val="tx1"/>
                </a:solidFill>
              </a:rPr>
              <a:pPr/>
              <a:t>12</a:t>
            </a:fld>
            <a:endParaRPr lang="en-US"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EC957306-2E8C-4900-8FE2-0C5FCB964A14}" type="slidenum">
              <a:rPr lang="en-US" sz="1200" b="0" smtClean="0">
                <a:solidFill>
                  <a:schemeClr val="tx1"/>
                </a:solidFill>
              </a:rPr>
              <a:pPr/>
              <a:t>13</a:t>
            </a:fld>
            <a:endParaRPr lang="en-US"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462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15.10</a:t>
            </a:r>
          </a:p>
          <a:p>
            <a:r>
              <a:rPr lang="el-GR" smtClean="0">
                <a:solidFill>
                  <a:srgbClr val="000000"/>
                </a:solidFill>
                <a:ea typeface="ＭＳ Ｐゴシック" pitchFamily="84" charset="-128"/>
                <a:cs typeface="Arial" charset="0"/>
              </a:rPr>
              <a:t>Advantages and disadvantages of using conventional natural gas as an energy resource (</a:t>
            </a:r>
            <a:r>
              <a:rPr lang="el-GR" b="1" smtClean="0">
                <a:solidFill>
                  <a:srgbClr val="8D008D"/>
                </a:solidFill>
                <a:ea typeface="ＭＳ Ｐゴシック" pitchFamily="84" charset="-128"/>
                <a:cs typeface="Arial" charset="0"/>
              </a:rPr>
              <a:t>Concept 15-3</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8A044C8D-C22F-4876-AC7E-33C431D3A5C5}" type="slidenum">
              <a:rPr lang="en-US" sz="1200" b="0" smtClean="0">
                <a:solidFill>
                  <a:schemeClr val="tx1"/>
                </a:solidFill>
              </a:rPr>
              <a:pPr/>
              <a:t>17</a:t>
            </a:fld>
            <a:endParaRPr lang="en-US" sz="1200" b="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6179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15.12</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coal-burning power plant. </a:t>
            </a:r>
            <a:r>
              <a:rPr lang="el-GR" smtClean="0">
                <a:solidFill>
                  <a:srgbClr val="000000"/>
                </a:solidFill>
                <a:ea typeface="ＭＳ Ｐゴシック" pitchFamily="84" charset="-128"/>
                <a:cs typeface="Arial" charset="0"/>
              </a:rPr>
              <a:t>Heat produced by burning pulverized coal in a furnace boils water to produce steam that spins a turbine to produce electricity. The steam is cooled, condensed, and returned to the boiler for reuse. Waste heat can be transferred to the atmosphere or to a nearby source of water. Water is pumped through a condenser and back to the water source to remove the waste heat. The largest coal-burning power plant in the United States is in Indiana. It burns 23 metric tons (25 tons) of coal per minute, or three 100-car trainloads of coal per day. The photo shows a coal</a:t>
            </a:r>
            <a:r>
              <a:rPr lang="en-US" smtClean="0">
                <a:solidFill>
                  <a:srgbClr val="000000"/>
                </a:solidFill>
                <a:ea typeface="ＭＳ Ｐゴシック" pitchFamily="84" charset="-128"/>
                <a:cs typeface="Arial" charset="0"/>
              </a:rPr>
              <a:t>-</a:t>
            </a:r>
            <a:r>
              <a:rPr lang="el-GR" smtClean="0">
                <a:solidFill>
                  <a:srgbClr val="000000"/>
                </a:solidFill>
                <a:ea typeface="ＭＳ Ｐゴシック" pitchFamily="84" charset="-128"/>
                <a:cs typeface="Arial" charset="0"/>
              </a:rPr>
              <a:t>burning power plant in Soto de Ribera, Spain.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Does the electricity that you use come from a coal-burning power plant?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7203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15.15</a:t>
            </a:r>
          </a:p>
          <a:p>
            <a:r>
              <a:rPr lang="el-GR" smtClean="0">
                <a:solidFill>
                  <a:srgbClr val="000000"/>
                </a:solidFill>
                <a:ea typeface="ＭＳ Ｐゴシック" pitchFamily="84" charset="-128"/>
                <a:cs typeface="Arial" charset="0"/>
              </a:rPr>
              <a:t>Advantages and disadvantages of using coal as an energy resource (</a:t>
            </a:r>
            <a:r>
              <a:rPr lang="el-GR" b="1" smtClean="0">
                <a:solidFill>
                  <a:srgbClr val="8D008D"/>
                </a:solidFill>
                <a:ea typeface="ＭＳ Ｐゴシック" pitchFamily="84" charset="-128"/>
                <a:cs typeface="Arial" charset="0"/>
              </a:rPr>
              <a:t>Concept 15-4A</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AB59DB2C-5DEA-4083-8195-2B302E423D3A}" type="slidenum">
              <a:rPr lang="en-US" sz="1200" b="0" smtClean="0">
                <a:solidFill>
                  <a:schemeClr val="tx1"/>
                </a:solidFill>
              </a:rPr>
              <a:pPr/>
              <a:t>20</a:t>
            </a:fld>
            <a:endParaRPr lang="en-US" sz="1200" b="0" smtClean="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F2777F2F-C724-4C92-98E7-EED3BD361652}" type="slidenum">
              <a:rPr lang="en-US" sz="1200" b="0" smtClean="0">
                <a:solidFill>
                  <a:schemeClr val="tx1"/>
                </a:solidFill>
              </a:rPr>
              <a:pPr/>
              <a:t>21</a:t>
            </a:fld>
            <a:endParaRPr lang="en-US" sz="1200" b="0" smtClean="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78180"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r"/>
            <a:fld id="{42BD6D1E-2DF3-458D-BC70-E4181624792C}" type="slidenum">
              <a:rPr lang="en-US" sz="1200" b="0">
                <a:solidFill>
                  <a:schemeClr val="tx1"/>
                </a:solidFill>
              </a:rPr>
              <a:pPr algn="r"/>
              <a:t>22</a:t>
            </a:fld>
            <a:endParaRPr lang="en-US" sz="1200" b="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80227"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15.17</a:t>
            </a:r>
          </a:p>
          <a:p>
            <a:r>
              <a:rPr lang="el-GR" b="1" smtClean="0">
                <a:solidFill>
                  <a:srgbClr val="00FF00"/>
                </a:solidFill>
                <a:ea typeface="ＭＳ Ｐゴシック" pitchFamily="84" charset="-128"/>
                <a:cs typeface="Arial" charset="0"/>
              </a:rPr>
              <a:t>Science: </a:t>
            </a:r>
            <a:r>
              <a:rPr lang="el-GR" smtClean="0">
                <a:solidFill>
                  <a:srgbClr val="000000"/>
                </a:solidFill>
                <a:ea typeface="ＭＳ Ｐゴシック" pitchFamily="84" charset="-128"/>
                <a:cs typeface="Arial" charset="0"/>
              </a:rPr>
              <a:t>light-water–moderated and –cooled nuclear power plant with a pressurized water reactor. Some nuclear plants withdraw water for cooling from a nearby source of water and return the heated water to such a source, as shown here. Other nuclear plants that do not have access to a source of cooling water transfer the waste heat to the atmosphere by using one or more gigantic cooling towers, as shown in the insert photo of the Three Mile Island nuclear power plant near Harrisburg, Pennsylvania (USA).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How does this plant differ from the coal-burning plant in Figure 15-12?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3AB9D-DE93-4D0B-9ECE-E3660EB03634}" type="slidenum">
              <a:rPr lang="en-US"/>
              <a:pPr/>
              <a:t>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EB52D8BE-D65F-4CE1-9BFF-0D289EB8528E}" type="slidenum">
              <a:rPr lang="en-US" sz="1200" b="0" smtClean="0">
                <a:solidFill>
                  <a:schemeClr val="tx1"/>
                </a:solidFill>
              </a:rPr>
              <a:pPr/>
              <a:t>24</a:t>
            </a:fld>
            <a:endParaRPr lang="en-US" sz="1200" b="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84323"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15.19</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the nuclear fuel cycle </a:t>
            </a:r>
            <a:r>
              <a:rPr lang="el-GR" smtClean="0">
                <a:solidFill>
                  <a:srgbClr val="000000"/>
                </a:solidFill>
                <a:ea typeface="ＭＳ Ｐゴシック" pitchFamily="84" charset="-128"/>
                <a:cs typeface="Arial" charset="0"/>
              </a:rPr>
              <a:t>(</a:t>
            </a:r>
            <a:r>
              <a:rPr lang="el-GR" b="1" smtClean="0">
                <a:solidFill>
                  <a:srgbClr val="8D008D"/>
                </a:solidFill>
                <a:ea typeface="ＭＳ Ｐゴシック" pitchFamily="84" charset="-128"/>
                <a:cs typeface="Arial" charset="0"/>
              </a:rPr>
              <a:t>Concept 15-5</a:t>
            </a:r>
            <a:r>
              <a:rPr lang="el-GR" smtClean="0">
                <a:solidFill>
                  <a:srgbClr val="000000"/>
                </a:solidFill>
                <a:ea typeface="ＭＳ Ｐゴシック" pitchFamily="84" charset="-128"/>
                <a:cs typeface="Arial" charset="0"/>
              </a:rPr>
              <a:t>). As long as a plant is operating safely, this fuel cycle has a fairly low environmental impact and a very low risk of an accident. But costs are high, radioactive wastes must be stored safely for thousands of years, and facilities are vulnerable to terrorist attack. Also, the technology can be used to produce material for use in nuclear weapons, and an amount equal to about 92% of the energy content of the nuclear fuel is wasted in producing nuclear power. </a:t>
            </a:r>
            <a:r>
              <a:rPr lang="el-GR" b="1" smtClean="0">
                <a:solidFill>
                  <a:srgbClr val="000000"/>
                </a:solidFill>
                <a:ea typeface="ＭＳ Ｐゴシック" pitchFamily="84" charset="-128"/>
                <a:cs typeface="Arial" charset="0"/>
              </a:rPr>
              <a:t>Questions: </a:t>
            </a:r>
            <a:r>
              <a:rPr lang="el-GR" smtClean="0">
                <a:solidFill>
                  <a:srgbClr val="000000"/>
                </a:solidFill>
                <a:ea typeface="ＭＳ Ｐゴシック" pitchFamily="84" charset="-128"/>
                <a:cs typeface="Arial" charset="0"/>
              </a:rPr>
              <a:t>Do you think the market price of nuclear-generated electricity should include all the costs of the fuel cycle? Explain. If so, how would this affect the use of nuclear power to produce electricity?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91491"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15.21</a:t>
            </a:r>
          </a:p>
          <a:p>
            <a:r>
              <a:rPr lang="el-GR" smtClean="0">
                <a:solidFill>
                  <a:srgbClr val="000000"/>
                </a:solidFill>
                <a:ea typeface="ＭＳ Ｐゴシック" pitchFamily="84" charset="-128"/>
                <a:cs typeface="Arial" charset="0"/>
              </a:rPr>
              <a:t>Advantages and disadvantages of using the nuclear power fuel cycle (Figure 15-19) to produce electricity (</a:t>
            </a:r>
            <a:r>
              <a:rPr lang="el-GR" b="1" smtClean="0">
                <a:solidFill>
                  <a:srgbClr val="8D008D"/>
                </a:solidFill>
                <a:ea typeface="ＭＳ Ｐゴシック" pitchFamily="84" charset="-128"/>
                <a:cs typeface="Arial" charset="0"/>
              </a:rPr>
              <a:t>Concept 15-5</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D8A4176C-3B6F-4469-A316-36B657024F08}" type="slidenum">
              <a:rPr lang="en-US" sz="1200" b="0" smtClean="0">
                <a:solidFill>
                  <a:schemeClr val="tx1"/>
                </a:solidFill>
              </a:rPr>
              <a:pPr/>
              <a:t>27</a:t>
            </a:fld>
            <a:endParaRPr lang="en-US" sz="1200" b="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0789A-7CC4-4FFD-95F2-3CF47FC61503}" type="slidenum">
              <a:rPr lang="en-US"/>
              <a:pPr/>
              <a:t>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A332DC4B-40C6-4874-8D1F-18F9435BE5C4}" type="slidenum">
              <a:rPr lang="en-US" sz="1200" b="0" smtClean="0">
                <a:solidFill>
                  <a:schemeClr val="tx1"/>
                </a:solidFill>
              </a:rPr>
              <a:pPr/>
              <a:t>6</a:t>
            </a:fld>
            <a:endParaRPr lang="en-US" sz="1200" b="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1075"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FF00"/>
                </a:solidFill>
                <a:ea typeface="ＭＳ Ｐゴシック" pitchFamily="84" charset="-128"/>
                <a:cs typeface="Arial" charset="0"/>
              </a:rPr>
              <a:t>Figure 15.4</a:t>
            </a:r>
          </a:p>
          <a:p>
            <a:r>
              <a:rPr lang="el-GR" b="1" smtClean="0">
                <a:solidFill>
                  <a:srgbClr val="00FF00"/>
                </a:solidFill>
                <a:ea typeface="ＭＳ Ｐゴシック" pitchFamily="84" charset="-128"/>
                <a:cs typeface="Arial" charset="0"/>
              </a:rPr>
              <a:t>Science: </a:t>
            </a:r>
            <a:r>
              <a:rPr lang="el-GR" i="1" smtClean="0">
                <a:solidFill>
                  <a:srgbClr val="000000"/>
                </a:solidFill>
                <a:ea typeface="ＭＳ Ｐゴシック" pitchFamily="84" charset="-128"/>
                <a:cs typeface="Arial" charset="0"/>
              </a:rPr>
              <a:t>refining crude oil. </a:t>
            </a:r>
            <a:r>
              <a:rPr lang="el-GR" smtClean="0">
                <a:solidFill>
                  <a:srgbClr val="000000"/>
                </a:solidFill>
                <a:ea typeface="ＭＳ Ｐゴシック" pitchFamily="84" charset="-128"/>
                <a:cs typeface="Arial" charset="0"/>
              </a:rPr>
              <a:t>Components of petroleum are removed at various levels, depending on their boiling points, in a giant distillation column. The most volatile components with the lowest boiling points are removed at the top of the column. The photo shows an oil refinery in the U.S. state of Texas.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4E78FC62-B6B7-42B1-8494-1E4875F19034}" type="slidenum">
              <a:rPr lang="en-US" sz="1200" b="0" smtClean="0">
                <a:solidFill>
                  <a:schemeClr val="tx1"/>
                </a:solidFill>
              </a:rPr>
              <a:pPr/>
              <a:t>8</a:t>
            </a:fld>
            <a:endParaRPr lang="en-US" sz="1200"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B431E8F1-36F3-4F19-8944-44C7BC4AE0DF}" type="slidenum">
              <a:rPr lang="en-US" sz="1200" b="0" smtClean="0">
                <a:solidFill>
                  <a:schemeClr val="tx1"/>
                </a:solidFill>
              </a:rPr>
              <a:pPr/>
              <a:t>9</a:t>
            </a:fld>
            <a:endParaRPr lang="en-US" sz="1200" b="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84"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fld id="{247400BE-F1CC-4DEB-B177-7E0CB8138F52}" type="slidenum">
              <a:rPr lang="en-US" sz="1200" b="0" smtClean="0">
                <a:solidFill>
                  <a:schemeClr val="tx1"/>
                </a:solidFill>
              </a:rPr>
              <a:pPr/>
              <a:t>10</a:t>
            </a:fld>
            <a:endParaRPr lang="en-US"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2339"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r>
              <a:rPr lang="el-GR" b="1" smtClean="0">
                <a:solidFill>
                  <a:srgbClr val="000000"/>
                </a:solidFill>
                <a:ea typeface="ＭＳ Ｐゴシック" pitchFamily="84" charset="-128"/>
                <a:cs typeface="Arial" charset="0"/>
              </a:rPr>
              <a:t>Figure 15.6</a:t>
            </a:r>
          </a:p>
          <a:p>
            <a:r>
              <a:rPr lang="el-GR" smtClean="0">
                <a:solidFill>
                  <a:srgbClr val="000000"/>
                </a:solidFill>
                <a:ea typeface="ＭＳ Ｐゴシック" pitchFamily="84" charset="-128"/>
                <a:cs typeface="Arial" charset="0"/>
              </a:rPr>
              <a:t>Advantages and disadvantages of using conventional crude oil as an energy resource (</a:t>
            </a:r>
            <a:r>
              <a:rPr lang="el-GR" b="1" smtClean="0">
                <a:solidFill>
                  <a:srgbClr val="8D008D"/>
                </a:solidFill>
                <a:ea typeface="ＭＳ Ｐゴシック" pitchFamily="84" charset="-128"/>
                <a:cs typeface="Arial" charset="0"/>
              </a:rPr>
              <a:t>Concept 15-2A</a:t>
            </a:r>
            <a:r>
              <a:rPr lang="el-GR" smtClean="0">
                <a:solidFill>
                  <a:srgbClr val="000000"/>
                </a:solidFill>
                <a:ea typeface="ＭＳ Ｐゴシック" pitchFamily="84" charset="-128"/>
                <a:cs typeface="Arial" charset="0"/>
              </a:rPr>
              <a:t>). </a:t>
            </a:r>
            <a:r>
              <a:rPr lang="el-GR" b="1" smtClean="0">
                <a:solidFill>
                  <a:srgbClr val="000000"/>
                </a:solidFill>
                <a:ea typeface="ＭＳ Ｐゴシック" pitchFamily="84" charset="-128"/>
                <a:cs typeface="Arial" charset="0"/>
              </a:rPr>
              <a:t>Question: </a:t>
            </a:r>
            <a:r>
              <a:rPr lang="el-GR" smtClean="0">
                <a:solidFill>
                  <a:srgbClr val="000000"/>
                </a:solidFill>
                <a:ea typeface="ＭＳ Ｐゴシック" pitchFamily="84" charset="-128"/>
                <a:cs typeface="Arial" charset="0"/>
              </a:rPr>
              <a:t>Which single advantage and which single disadvantage do you think are the most important? Why?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1364426-84B0-4E27-93B5-7F2EED7DC845}" type="datetimeFigureOut">
              <a:rPr lang="en-US" smtClean="0"/>
              <a:t>11/4/2014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D7518A1-3344-46B7-9D7B-6F7E10EEFE3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4426-84B0-4E27-93B5-7F2EED7DC8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5BF3F08-4A9A-4942-AE01-8938321D1411}" type="slidenum">
              <a:rPr lang="en-US"/>
              <a:pPr/>
              <a:t>‹#›</a:t>
            </a:fld>
            <a:endParaRPr lang="en-US"/>
          </a:p>
        </p:txBody>
      </p:sp>
    </p:spTree>
    <p:extLst>
      <p:ext uri="{BB962C8B-B14F-4D97-AF65-F5344CB8AC3E}">
        <p14:creationId xmlns:p14="http://schemas.microsoft.com/office/powerpoint/2010/main" val="359885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64426-84B0-4E27-93B5-7F2EED7DC8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64426-84B0-4E27-93B5-7F2EED7DC845}"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364426-84B0-4E27-93B5-7F2EED7DC845}"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364426-84B0-4E27-93B5-7F2EED7DC845}"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64426-84B0-4E27-93B5-7F2EED7DC845}"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64426-84B0-4E27-93B5-7F2EED7DC845}"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1364426-84B0-4E27-93B5-7F2EED7DC845}" type="datetimeFigureOut">
              <a:rPr lang="en-US" smtClean="0"/>
              <a:t>11/4/2014</a:t>
            </a:fld>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64426-84B0-4E27-93B5-7F2EED7DC845}" type="datetimeFigureOut">
              <a:rPr lang="en-US" smtClean="0"/>
              <a:t>11/4/2014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D7518A1-3344-46B7-9D7B-6F7E10EEFE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1364426-84B0-4E27-93B5-7F2EED7DC845}" type="datetimeFigureOut">
              <a:rPr lang="en-US" smtClean="0"/>
              <a:t>11/4/2014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D7518A1-3344-46B7-9D7B-6F7E10EEFE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dirty="0" smtClean="0"/>
              <a:t>Resources</a:t>
            </a:r>
            <a:endParaRPr lang="en-US" dirty="0"/>
          </a:p>
        </p:txBody>
      </p:sp>
      <p:sp>
        <p:nvSpPr>
          <p:cNvPr id="3" name="TextBox 2"/>
          <p:cNvSpPr txBox="1"/>
          <p:nvPr/>
        </p:nvSpPr>
        <p:spPr>
          <a:xfrm>
            <a:off x="990600" y="1676400"/>
            <a:ext cx="7543800" cy="2123658"/>
          </a:xfrm>
          <a:prstGeom prst="rect">
            <a:avLst/>
          </a:prstGeom>
          <a:noFill/>
        </p:spPr>
        <p:txBody>
          <a:bodyPr wrap="square" rtlCol="0">
            <a:spAutoFit/>
          </a:bodyPr>
          <a:lstStyle/>
          <a:p>
            <a:r>
              <a:rPr lang="en-US" sz="2400" u="sng" dirty="0" smtClean="0"/>
              <a:t>Traditional Energy </a:t>
            </a:r>
            <a:r>
              <a:rPr lang="en-US" dirty="0" smtClean="0"/>
              <a:t>	                  	</a:t>
            </a:r>
            <a:r>
              <a:rPr lang="en-US" sz="2400" u="sng" dirty="0" smtClean="0"/>
              <a:t>Conventional Energy</a:t>
            </a:r>
          </a:p>
          <a:p>
            <a:endParaRPr lang="en-US" dirty="0"/>
          </a:p>
          <a:p>
            <a:r>
              <a:rPr lang="en-US" dirty="0" smtClean="0"/>
              <a:t>Wood					Coal</a:t>
            </a:r>
          </a:p>
          <a:p>
            <a:r>
              <a:rPr lang="en-US" dirty="0" smtClean="0"/>
              <a:t>Field Crops				Oil</a:t>
            </a:r>
          </a:p>
          <a:p>
            <a:r>
              <a:rPr lang="en-US" dirty="0" smtClean="0"/>
              <a:t>Fecal Material				Natural Gas</a:t>
            </a:r>
          </a:p>
          <a:p>
            <a:r>
              <a:rPr lang="en-US" dirty="0" smtClean="0"/>
              <a:t>Peat</a:t>
            </a:r>
            <a:r>
              <a:rPr lang="en-US" dirty="0"/>
              <a:t>	</a:t>
            </a:r>
            <a:r>
              <a:rPr lang="en-US" dirty="0" smtClean="0"/>
              <a:t>				Nuclear</a:t>
            </a:r>
          </a:p>
          <a:p>
            <a:r>
              <a:rPr lang="en-US" dirty="0"/>
              <a:t>	</a:t>
            </a:r>
            <a:r>
              <a:rPr lang="en-US" dirty="0" smtClean="0"/>
              <a:t>				</a:t>
            </a:r>
            <a:endParaRPr lang="en-US" dirty="0"/>
          </a:p>
        </p:txBody>
      </p:sp>
    </p:spTree>
    <p:extLst>
      <p:ext uri="{BB962C8B-B14F-4D97-AF65-F5344CB8AC3E}">
        <p14:creationId xmlns:p14="http://schemas.microsoft.com/office/powerpoint/2010/main" val="144231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dirty="0" smtClean="0"/>
              <a:t>What are the Advantages </a:t>
            </a:r>
            <a:br>
              <a:rPr lang="en-US" dirty="0" smtClean="0"/>
            </a:br>
            <a:r>
              <a:rPr lang="en-US" dirty="0" smtClean="0"/>
              <a:t>and Disadvantages of Conventional Oil?</a:t>
            </a:r>
          </a:p>
        </p:txBody>
      </p:sp>
      <p:sp>
        <p:nvSpPr>
          <p:cNvPr id="38915" name="Rectangle 3"/>
          <p:cNvSpPr>
            <a:spLocks noGrp="1" noChangeArrowheads="1"/>
          </p:cNvSpPr>
          <p:nvPr>
            <p:ph idx="1"/>
          </p:nvPr>
        </p:nvSpPr>
        <p:spPr/>
        <p:txBody>
          <a:bodyPr/>
          <a:lstStyle/>
          <a:p>
            <a:pPr eaLnBrk="1" hangingPunct="1"/>
            <a:r>
              <a:rPr lang="en-US" dirty="0" smtClean="0"/>
              <a:t>Extraction, processing, and burning of nonrenewable oil and other fossil fuels</a:t>
            </a:r>
          </a:p>
          <a:p>
            <a:pPr lvl="1" eaLnBrk="1" hangingPunct="1"/>
            <a:r>
              <a:rPr lang="en-US" dirty="0" smtClean="0"/>
              <a:t>Advantages</a:t>
            </a:r>
          </a:p>
          <a:p>
            <a:pPr lvl="1" eaLnBrk="1" hangingPunct="1"/>
            <a:r>
              <a:rPr lang="en-US" dirty="0" smtClean="0"/>
              <a:t>Disadvantages</a:t>
            </a:r>
          </a:p>
        </p:txBody>
      </p:sp>
    </p:spTree>
    <p:extLst>
      <p:ext uri="{BB962C8B-B14F-4D97-AF65-F5344CB8AC3E}">
        <p14:creationId xmlns:p14="http://schemas.microsoft.com/office/powerpoint/2010/main" val="107750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1" descr="1506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76200"/>
            <a:ext cx="46101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hidden="1"/>
          <p:cNvSpPr>
            <a:spLocks noGrp="1" noChangeArrowheads="1"/>
          </p:cNvSpPr>
          <p:nvPr>
            <p:ph type="title"/>
          </p:nvPr>
        </p:nvSpPr>
        <p:spPr/>
        <p:txBody>
          <a:bodyPr/>
          <a:lstStyle/>
          <a:p>
            <a:pPr eaLnBrk="1" hangingPunct="1"/>
            <a:endParaRPr lang="en-US" smtClean="0"/>
          </a:p>
        </p:txBody>
      </p:sp>
      <p:sp>
        <p:nvSpPr>
          <p:cNvPr id="40964" name="Rectangle 4"/>
          <p:cNvSpPr>
            <a:spLocks noChangeArrowheads="1"/>
          </p:cNvSpPr>
          <p:nvPr/>
        </p:nvSpPr>
        <p:spPr bwMode="auto">
          <a:xfrm>
            <a:off x="7843838" y="6584950"/>
            <a:ext cx="1300162"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15-6, p. 379</a:t>
            </a:r>
          </a:p>
        </p:txBody>
      </p:sp>
      <p:sp>
        <p:nvSpPr>
          <p:cNvPr id="40965" name="Text Box 5"/>
          <p:cNvSpPr txBox="1">
            <a:spLocks noChangeArrowheads="1"/>
          </p:cNvSpPr>
          <p:nvPr/>
        </p:nvSpPr>
        <p:spPr bwMode="auto">
          <a:xfrm>
            <a:off x="2438400" y="304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40966" name="Text Box 6"/>
          <p:cNvSpPr txBox="1">
            <a:spLocks noChangeArrowheads="1"/>
          </p:cNvSpPr>
          <p:nvPr/>
        </p:nvSpPr>
        <p:spPr bwMode="auto">
          <a:xfrm>
            <a:off x="3124200" y="1066800"/>
            <a:ext cx="206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Oil</a:t>
            </a:r>
          </a:p>
        </p:txBody>
      </p:sp>
      <p:sp>
        <p:nvSpPr>
          <p:cNvPr id="40967" name="Text Box 7"/>
          <p:cNvSpPr txBox="1">
            <a:spLocks noChangeArrowheads="1"/>
          </p:cNvSpPr>
          <p:nvPr/>
        </p:nvSpPr>
        <p:spPr bwMode="auto">
          <a:xfrm>
            <a:off x="2286000" y="1517650"/>
            <a:ext cx="2112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40968" name="Text Box 8"/>
          <p:cNvSpPr txBox="1">
            <a:spLocks noChangeArrowheads="1"/>
          </p:cNvSpPr>
          <p:nvPr/>
        </p:nvSpPr>
        <p:spPr bwMode="auto">
          <a:xfrm>
            <a:off x="5180013" y="1517650"/>
            <a:ext cx="2430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40969" name="Text Box 9"/>
          <p:cNvSpPr txBox="1">
            <a:spLocks noChangeArrowheads="1"/>
          </p:cNvSpPr>
          <p:nvPr/>
        </p:nvSpPr>
        <p:spPr bwMode="auto">
          <a:xfrm>
            <a:off x="2286000" y="179705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Ample supply for 42–93 years</a:t>
            </a:r>
          </a:p>
        </p:txBody>
      </p:sp>
      <p:sp>
        <p:nvSpPr>
          <p:cNvPr id="40970" name="Text Box 10"/>
          <p:cNvSpPr txBox="1">
            <a:spLocks noChangeArrowheads="1"/>
          </p:cNvSpPr>
          <p:nvPr/>
        </p:nvSpPr>
        <p:spPr bwMode="auto">
          <a:xfrm>
            <a:off x="5180013" y="1797050"/>
            <a:ext cx="1895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Need to find substitutes within 50 years</a:t>
            </a:r>
          </a:p>
        </p:txBody>
      </p:sp>
      <p:sp>
        <p:nvSpPr>
          <p:cNvPr id="40971" name="Text Box 11"/>
          <p:cNvSpPr txBox="1">
            <a:spLocks noChangeArrowheads="1"/>
          </p:cNvSpPr>
          <p:nvPr/>
        </p:nvSpPr>
        <p:spPr bwMode="auto">
          <a:xfrm>
            <a:off x="2286000" y="2497138"/>
            <a:ext cx="123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cost</a:t>
            </a:r>
          </a:p>
        </p:txBody>
      </p:sp>
      <p:sp>
        <p:nvSpPr>
          <p:cNvPr id="40972" name="Text Box 12"/>
          <p:cNvSpPr txBox="1">
            <a:spLocks noChangeArrowheads="1"/>
          </p:cNvSpPr>
          <p:nvPr/>
        </p:nvSpPr>
        <p:spPr bwMode="auto">
          <a:xfrm>
            <a:off x="5180013" y="2517775"/>
            <a:ext cx="2239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Large government subsidies</a:t>
            </a:r>
          </a:p>
        </p:txBody>
      </p:sp>
      <p:sp>
        <p:nvSpPr>
          <p:cNvPr id="40973" name="Text Box 13"/>
          <p:cNvSpPr txBox="1">
            <a:spLocks noChangeArrowheads="1"/>
          </p:cNvSpPr>
          <p:nvPr/>
        </p:nvSpPr>
        <p:spPr bwMode="auto">
          <a:xfrm>
            <a:off x="2286000" y="301783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High net energy yield</a:t>
            </a:r>
          </a:p>
        </p:txBody>
      </p:sp>
      <p:sp>
        <p:nvSpPr>
          <p:cNvPr id="40974" name="Text Box 14"/>
          <p:cNvSpPr txBox="1">
            <a:spLocks noChangeArrowheads="1"/>
          </p:cNvSpPr>
          <p:nvPr/>
        </p:nvSpPr>
        <p:spPr bwMode="auto">
          <a:xfrm>
            <a:off x="5180013" y="3078163"/>
            <a:ext cx="19065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Environmental costs not included in market price</a:t>
            </a:r>
          </a:p>
        </p:txBody>
      </p:sp>
      <p:sp>
        <p:nvSpPr>
          <p:cNvPr id="40975" name="Text Box 15"/>
          <p:cNvSpPr txBox="1">
            <a:spLocks noChangeArrowheads="1"/>
          </p:cNvSpPr>
          <p:nvPr/>
        </p:nvSpPr>
        <p:spPr bwMode="auto">
          <a:xfrm>
            <a:off x="2286000" y="35052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Easily transported within and between countries</a:t>
            </a:r>
          </a:p>
        </p:txBody>
      </p:sp>
      <p:sp>
        <p:nvSpPr>
          <p:cNvPr id="40976" name="Text Box 16"/>
          <p:cNvSpPr txBox="1">
            <a:spLocks noChangeArrowheads="1"/>
          </p:cNvSpPr>
          <p:nvPr/>
        </p:nvSpPr>
        <p:spPr bwMode="auto">
          <a:xfrm>
            <a:off x="5180013" y="3775075"/>
            <a:ext cx="19065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Artificially low price encourages waste and discourages search for alternatives</a:t>
            </a:r>
          </a:p>
        </p:txBody>
      </p:sp>
      <p:sp>
        <p:nvSpPr>
          <p:cNvPr id="40977" name="Text Box 17"/>
          <p:cNvSpPr txBox="1">
            <a:spLocks noChangeArrowheads="1"/>
          </p:cNvSpPr>
          <p:nvPr/>
        </p:nvSpPr>
        <p:spPr bwMode="auto">
          <a:xfrm>
            <a:off x="2286000" y="4738688"/>
            <a:ext cx="169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land use</a:t>
            </a:r>
          </a:p>
        </p:txBody>
      </p:sp>
      <p:sp>
        <p:nvSpPr>
          <p:cNvPr id="40978" name="Text Box 18"/>
          <p:cNvSpPr txBox="1">
            <a:spLocks noChangeArrowheads="1"/>
          </p:cNvSpPr>
          <p:nvPr/>
        </p:nvSpPr>
        <p:spPr bwMode="auto">
          <a:xfrm>
            <a:off x="5180013" y="4884738"/>
            <a:ext cx="1906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Pollutes air when produced and burned</a:t>
            </a:r>
          </a:p>
        </p:txBody>
      </p:sp>
      <p:sp>
        <p:nvSpPr>
          <p:cNvPr id="40979" name="Text Box 19"/>
          <p:cNvSpPr txBox="1">
            <a:spLocks noChangeArrowheads="1"/>
          </p:cNvSpPr>
          <p:nvPr/>
        </p:nvSpPr>
        <p:spPr bwMode="auto">
          <a:xfrm>
            <a:off x="2286000" y="51181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Technology is well developed</a:t>
            </a:r>
          </a:p>
        </p:txBody>
      </p:sp>
      <p:sp>
        <p:nvSpPr>
          <p:cNvPr id="40980" name="Text Box 20"/>
          <p:cNvSpPr txBox="1">
            <a:spLocks noChangeArrowheads="1"/>
          </p:cNvSpPr>
          <p:nvPr/>
        </p:nvSpPr>
        <p:spPr bwMode="auto">
          <a:xfrm>
            <a:off x="5180013" y="5551488"/>
            <a:ext cx="175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Releases CO</a:t>
            </a:r>
            <a:r>
              <a:rPr lang="en-US" sz="1400" baseline="-25000">
                <a:solidFill>
                  <a:srgbClr val="000000"/>
                </a:solidFill>
              </a:rPr>
              <a:t>2</a:t>
            </a:r>
            <a:r>
              <a:rPr lang="en-US" sz="1400">
                <a:solidFill>
                  <a:srgbClr val="000000"/>
                </a:solidFill>
              </a:rPr>
              <a:t> when burned</a:t>
            </a:r>
          </a:p>
        </p:txBody>
      </p:sp>
      <p:sp>
        <p:nvSpPr>
          <p:cNvPr id="40981" name="Text Box 21"/>
          <p:cNvSpPr txBox="1">
            <a:spLocks noChangeArrowheads="1"/>
          </p:cNvSpPr>
          <p:nvPr/>
        </p:nvSpPr>
        <p:spPr bwMode="auto">
          <a:xfrm>
            <a:off x="2286000" y="5819775"/>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Efficient distribution system</a:t>
            </a:r>
          </a:p>
        </p:txBody>
      </p:sp>
      <p:sp>
        <p:nvSpPr>
          <p:cNvPr id="40982" name="Text Box 22"/>
          <p:cNvSpPr txBox="1">
            <a:spLocks noChangeArrowheads="1"/>
          </p:cNvSpPr>
          <p:nvPr/>
        </p:nvSpPr>
        <p:spPr bwMode="auto">
          <a:xfrm>
            <a:off x="5180013" y="6064250"/>
            <a:ext cx="2049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Can cause water pollution</a:t>
            </a:r>
          </a:p>
        </p:txBody>
      </p:sp>
    </p:spTree>
    <p:extLst>
      <p:ext uri="{BB962C8B-B14F-4D97-AF65-F5344CB8AC3E}">
        <p14:creationId xmlns:p14="http://schemas.microsoft.com/office/powerpoint/2010/main" val="27742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dirty="0" smtClean="0"/>
              <a:t>Oil Shale Rock and the Shale Oil Extracted from It</a:t>
            </a:r>
          </a:p>
        </p:txBody>
      </p:sp>
      <p:pic>
        <p:nvPicPr>
          <p:cNvPr id="45059" name="Picture1" descr="1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49" y="1503362"/>
            <a:ext cx="76819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11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Natural Gas? </a:t>
            </a:r>
          </a:p>
        </p:txBody>
      </p:sp>
      <p:sp>
        <p:nvSpPr>
          <p:cNvPr id="48131" name="Rectangle 3"/>
          <p:cNvSpPr>
            <a:spLocks noGrp="1" noChangeArrowheads="1"/>
          </p:cNvSpPr>
          <p:nvPr>
            <p:ph idx="1"/>
          </p:nvPr>
        </p:nvSpPr>
        <p:spPr/>
        <p:txBody>
          <a:bodyPr/>
          <a:lstStyle/>
          <a:p>
            <a:pPr eaLnBrk="1" hangingPunct="1"/>
            <a:r>
              <a:rPr lang="en-US" i="1" dirty="0" smtClean="0"/>
              <a:t>Conventional natural gas is more plentiful than oil, has a high net energy yield and a fairly low cost, and has the lowest environmental impact of all fossil fuels. </a:t>
            </a:r>
          </a:p>
        </p:txBody>
      </p:sp>
    </p:spTree>
    <p:extLst>
      <p:ext uri="{BB962C8B-B14F-4D97-AF65-F5344CB8AC3E}">
        <p14:creationId xmlns:p14="http://schemas.microsoft.com/office/powerpoint/2010/main" val="1493253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1" descr="1510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76200"/>
            <a:ext cx="59610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hidden="1"/>
          <p:cNvSpPr>
            <a:spLocks noGrp="1" noChangeArrowheads="1"/>
          </p:cNvSpPr>
          <p:nvPr>
            <p:ph type="title"/>
          </p:nvPr>
        </p:nvSpPr>
        <p:spPr/>
        <p:txBody>
          <a:bodyPr/>
          <a:lstStyle/>
          <a:p>
            <a:pPr eaLnBrk="1" hangingPunct="1"/>
            <a:endParaRPr lang="en-US" smtClean="0"/>
          </a:p>
        </p:txBody>
      </p:sp>
      <p:sp>
        <p:nvSpPr>
          <p:cNvPr id="53252"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15-10, p. 382</a:t>
            </a:r>
          </a:p>
        </p:txBody>
      </p:sp>
      <p:sp>
        <p:nvSpPr>
          <p:cNvPr id="53253" name="Text Box 5"/>
          <p:cNvSpPr txBox="1">
            <a:spLocks noChangeArrowheads="1"/>
          </p:cNvSpPr>
          <p:nvPr/>
        </p:nvSpPr>
        <p:spPr bwMode="auto">
          <a:xfrm>
            <a:off x="1828800" y="3048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53254" name="Text Box 6"/>
          <p:cNvSpPr txBox="1">
            <a:spLocks noChangeArrowheads="1"/>
          </p:cNvSpPr>
          <p:nvPr/>
        </p:nvSpPr>
        <p:spPr bwMode="auto">
          <a:xfrm>
            <a:off x="2398713" y="1082675"/>
            <a:ext cx="3455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Natural Gas</a:t>
            </a:r>
          </a:p>
        </p:txBody>
      </p:sp>
      <p:sp>
        <p:nvSpPr>
          <p:cNvPr id="53255" name="Text Box 7"/>
          <p:cNvSpPr txBox="1">
            <a:spLocks noChangeArrowheads="1"/>
          </p:cNvSpPr>
          <p:nvPr/>
        </p:nvSpPr>
        <p:spPr bwMode="auto">
          <a:xfrm>
            <a:off x="1600200" y="1411288"/>
            <a:ext cx="2112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53256" name="Text Box 8"/>
          <p:cNvSpPr txBox="1">
            <a:spLocks noChangeArrowheads="1"/>
          </p:cNvSpPr>
          <p:nvPr/>
        </p:nvSpPr>
        <p:spPr bwMode="auto">
          <a:xfrm>
            <a:off x="5181600" y="1427163"/>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53257" name="Text Box 9"/>
          <p:cNvSpPr txBox="1">
            <a:spLocks noChangeArrowheads="1"/>
          </p:cNvSpPr>
          <p:nvPr/>
        </p:nvSpPr>
        <p:spPr bwMode="auto">
          <a:xfrm>
            <a:off x="1600200" y="1690688"/>
            <a:ext cx="1935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Ample supplies</a:t>
            </a:r>
          </a:p>
        </p:txBody>
      </p:sp>
      <p:sp>
        <p:nvSpPr>
          <p:cNvPr id="53258" name="Text Box 10"/>
          <p:cNvSpPr txBox="1">
            <a:spLocks noChangeArrowheads="1"/>
          </p:cNvSpPr>
          <p:nvPr/>
        </p:nvSpPr>
        <p:spPr bwMode="auto">
          <a:xfrm>
            <a:off x="5181600" y="1706563"/>
            <a:ext cx="1808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Nonrenewable resource</a:t>
            </a:r>
          </a:p>
        </p:txBody>
      </p:sp>
      <p:sp>
        <p:nvSpPr>
          <p:cNvPr id="53259" name="Text Box 11"/>
          <p:cNvSpPr txBox="1">
            <a:spLocks noChangeArrowheads="1"/>
          </p:cNvSpPr>
          <p:nvPr/>
        </p:nvSpPr>
        <p:spPr bwMode="auto">
          <a:xfrm>
            <a:off x="1600200" y="2105025"/>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net energy yield</a:t>
            </a:r>
          </a:p>
        </p:txBody>
      </p:sp>
      <p:sp>
        <p:nvSpPr>
          <p:cNvPr id="53260" name="Text Box 12"/>
          <p:cNvSpPr txBox="1">
            <a:spLocks noChangeArrowheads="1"/>
          </p:cNvSpPr>
          <p:nvPr/>
        </p:nvSpPr>
        <p:spPr bwMode="auto">
          <a:xfrm>
            <a:off x="5181600" y="2246313"/>
            <a:ext cx="2481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Releases CO</a:t>
            </a:r>
            <a:r>
              <a:rPr lang="en-US" sz="1600" baseline="-25000">
                <a:solidFill>
                  <a:srgbClr val="000000"/>
                </a:solidFill>
              </a:rPr>
              <a:t>2</a:t>
            </a:r>
            <a:r>
              <a:rPr lang="en-US" sz="1600">
                <a:solidFill>
                  <a:srgbClr val="000000"/>
                </a:solidFill>
              </a:rPr>
              <a:t> when burned</a:t>
            </a:r>
          </a:p>
        </p:txBody>
      </p:sp>
      <p:sp>
        <p:nvSpPr>
          <p:cNvPr id="53261" name="Text Box 13"/>
          <p:cNvSpPr txBox="1">
            <a:spLocks noChangeArrowheads="1"/>
          </p:cNvSpPr>
          <p:nvPr/>
        </p:nvSpPr>
        <p:spPr bwMode="auto">
          <a:xfrm>
            <a:off x="1600200" y="2605088"/>
            <a:ext cx="123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cost</a:t>
            </a:r>
          </a:p>
        </p:txBody>
      </p:sp>
      <p:sp>
        <p:nvSpPr>
          <p:cNvPr id="53262" name="Text Box 14"/>
          <p:cNvSpPr txBox="1">
            <a:spLocks noChangeArrowheads="1"/>
          </p:cNvSpPr>
          <p:nvPr/>
        </p:nvSpPr>
        <p:spPr bwMode="auto">
          <a:xfrm>
            <a:off x="3813175" y="2895600"/>
            <a:ext cx="1516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 turbine</a:t>
            </a:r>
          </a:p>
        </p:txBody>
      </p:sp>
      <p:sp>
        <p:nvSpPr>
          <p:cNvPr id="53263" name="Text Box 15"/>
          <p:cNvSpPr txBox="1">
            <a:spLocks noChangeArrowheads="1"/>
          </p:cNvSpPr>
          <p:nvPr/>
        </p:nvSpPr>
        <p:spPr bwMode="auto">
          <a:xfrm>
            <a:off x="5181600" y="286385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Government subsidies</a:t>
            </a:r>
          </a:p>
        </p:txBody>
      </p:sp>
      <p:sp>
        <p:nvSpPr>
          <p:cNvPr id="53264" name="Text Box 16"/>
          <p:cNvSpPr txBox="1">
            <a:spLocks noChangeArrowheads="1"/>
          </p:cNvSpPr>
          <p:nvPr/>
        </p:nvSpPr>
        <p:spPr bwMode="auto">
          <a:xfrm>
            <a:off x="1600200" y="2971800"/>
            <a:ext cx="21383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Less air pollution than other fossil fuels</a:t>
            </a:r>
          </a:p>
        </p:txBody>
      </p:sp>
      <p:sp>
        <p:nvSpPr>
          <p:cNvPr id="53265" name="Text Box 17"/>
          <p:cNvSpPr txBox="1">
            <a:spLocks noChangeArrowheads="1"/>
          </p:cNvSpPr>
          <p:nvPr/>
        </p:nvSpPr>
        <p:spPr bwMode="auto">
          <a:xfrm>
            <a:off x="5181600" y="3225800"/>
            <a:ext cx="24939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Environmental costs not included in market price</a:t>
            </a:r>
          </a:p>
        </p:txBody>
      </p:sp>
      <p:sp>
        <p:nvSpPr>
          <p:cNvPr id="53266" name="Text Box 18"/>
          <p:cNvSpPr txBox="1">
            <a:spLocks noChangeArrowheads="1"/>
          </p:cNvSpPr>
          <p:nvPr/>
        </p:nvSpPr>
        <p:spPr bwMode="auto">
          <a:xfrm>
            <a:off x="1600200" y="3786188"/>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Lower CO</a:t>
            </a:r>
            <a:r>
              <a:rPr lang="en-US" sz="1600" baseline="-25000">
                <a:solidFill>
                  <a:srgbClr val="000000"/>
                </a:solidFill>
              </a:rPr>
              <a:t>2</a:t>
            </a:r>
            <a:r>
              <a:rPr lang="en-US" sz="1600">
                <a:solidFill>
                  <a:srgbClr val="000000"/>
                </a:solidFill>
              </a:rPr>
              <a:t> emissions than other fossil fuels</a:t>
            </a:r>
          </a:p>
        </p:txBody>
      </p:sp>
      <p:sp>
        <p:nvSpPr>
          <p:cNvPr id="53267" name="Text Box 19"/>
          <p:cNvSpPr txBox="1">
            <a:spLocks noChangeArrowheads="1"/>
          </p:cNvSpPr>
          <p:nvPr/>
        </p:nvSpPr>
        <p:spPr bwMode="auto">
          <a:xfrm>
            <a:off x="5181600" y="4037013"/>
            <a:ext cx="2532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Methane (a greenhouse gas) can leak from pipelines</a:t>
            </a:r>
          </a:p>
        </p:txBody>
      </p:sp>
      <p:sp>
        <p:nvSpPr>
          <p:cNvPr id="53268" name="Text Box 20"/>
          <p:cNvSpPr txBox="1">
            <a:spLocks noChangeArrowheads="1"/>
          </p:cNvSpPr>
          <p:nvPr/>
        </p:nvSpPr>
        <p:spPr bwMode="auto">
          <a:xfrm>
            <a:off x="1600200" y="4446588"/>
            <a:ext cx="254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Easily transported by pipeline</a:t>
            </a:r>
          </a:p>
        </p:txBody>
      </p:sp>
      <p:sp>
        <p:nvSpPr>
          <p:cNvPr id="53269" name="Text Box 21"/>
          <p:cNvSpPr txBox="1">
            <a:spLocks noChangeArrowheads="1"/>
          </p:cNvSpPr>
          <p:nvPr/>
        </p:nvSpPr>
        <p:spPr bwMode="auto">
          <a:xfrm>
            <a:off x="5181600" y="4875213"/>
            <a:ext cx="24050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Difficult to transfer from one country to another</a:t>
            </a:r>
          </a:p>
        </p:txBody>
      </p:sp>
      <p:sp>
        <p:nvSpPr>
          <p:cNvPr id="53270" name="Text Box 22"/>
          <p:cNvSpPr txBox="1">
            <a:spLocks noChangeArrowheads="1"/>
          </p:cNvSpPr>
          <p:nvPr/>
        </p:nvSpPr>
        <p:spPr bwMode="auto">
          <a:xfrm>
            <a:off x="1600200" y="5126038"/>
            <a:ext cx="1693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land use</a:t>
            </a:r>
          </a:p>
        </p:txBody>
      </p:sp>
      <p:sp>
        <p:nvSpPr>
          <p:cNvPr id="53271" name="Text Box 23"/>
          <p:cNvSpPr txBox="1">
            <a:spLocks noChangeArrowheads="1"/>
          </p:cNvSpPr>
          <p:nvPr/>
        </p:nvSpPr>
        <p:spPr bwMode="auto">
          <a:xfrm>
            <a:off x="1600200" y="5626100"/>
            <a:ext cx="2328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Good fuel for fuel cells, gas turbines, and motor vehicles</a:t>
            </a:r>
          </a:p>
        </p:txBody>
      </p:sp>
      <p:sp>
        <p:nvSpPr>
          <p:cNvPr id="53272" name="Text Box 24"/>
          <p:cNvSpPr txBox="1">
            <a:spLocks noChangeArrowheads="1"/>
          </p:cNvSpPr>
          <p:nvPr/>
        </p:nvSpPr>
        <p:spPr bwMode="auto">
          <a:xfrm>
            <a:off x="5181600" y="5637213"/>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Can be shipped across ocean only as highly explosive LNG</a:t>
            </a:r>
          </a:p>
        </p:txBody>
      </p:sp>
    </p:spTree>
    <p:extLst>
      <p:ext uri="{BB962C8B-B14F-4D97-AF65-F5344CB8AC3E}">
        <p14:creationId xmlns:p14="http://schemas.microsoft.com/office/powerpoint/2010/main" val="376096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Hydraulic Fracturing?</a:t>
            </a:r>
            <a:endParaRPr lang="en-US" dirty="0"/>
          </a:p>
        </p:txBody>
      </p:sp>
      <p:sp>
        <p:nvSpPr>
          <p:cNvPr id="3" name="Content Placeholder 2"/>
          <p:cNvSpPr>
            <a:spLocks noGrp="1"/>
          </p:cNvSpPr>
          <p:nvPr>
            <p:ph idx="1"/>
          </p:nvPr>
        </p:nvSpPr>
        <p:spPr>
          <a:xfrm>
            <a:off x="457200" y="1600200"/>
            <a:ext cx="8382000" cy="1295400"/>
          </a:xfrm>
        </p:spPr>
        <p:txBody>
          <a:bodyPr>
            <a:normAutofit fontScale="92500"/>
          </a:bodyPr>
          <a:lstStyle/>
          <a:p>
            <a:r>
              <a:rPr lang="en-US" dirty="0" smtClean="0"/>
              <a:t>Hydraulic </a:t>
            </a:r>
            <a:r>
              <a:rPr lang="en-US" dirty="0"/>
              <a:t>f</a:t>
            </a:r>
            <a:r>
              <a:rPr lang="en-US" dirty="0" smtClean="0"/>
              <a:t>racturing, or </a:t>
            </a:r>
            <a:r>
              <a:rPr lang="en-US" dirty="0" err="1" smtClean="0"/>
              <a:t>fracking</a:t>
            </a:r>
            <a:r>
              <a:rPr lang="en-US" dirty="0" smtClean="0"/>
              <a:t>, is a technology used in drilling for oil and natural gas.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819399"/>
            <a:ext cx="6168008" cy="3811829"/>
          </a:xfrm>
          <a:prstGeom prst="rect">
            <a:avLst/>
          </a:prstGeom>
        </p:spPr>
      </p:pic>
      <p:sp>
        <p:nvSpPr>
          <p:cNvPr id="5" name="TextBox 4"/>
          <p:cNvSpPr txBox="1"/>
          <p:nvPr/>
        </p:nvSpPr>
        <p:spPr>
          <a:xfrm>
            <a:off x="6549008" y="6261896"/>
            <a:ext cx="2209800" cy="369332"/>
          </a:xfrm>
          <a:prstGeom prst="rect">
            <a:avLst/>
          </a:prstGeom>
          <a:noFill/>
        </p:spPr>
        <p:txBody>
          <a:bodyPr wrap="square" rtlCol="0">
            <a:spAutoFit/>
          </a:bodyPr>
          <a:lstStyle/>
          <a:p>
            <a:r>
              <a:rPr lang="en-US" dirty="0" smtClean="0">
                <a:solidFill>
                  <a:schemeClr val="bg1"/>
                </a:solidFill>
              </a:rPr>
              <a:t>(ohiocitizen.org)</a:t>
            </a:r>
            <a:endParaRPr lang="en-US" dirty="0">
              <a:solidFill>
                <a:schemeClr val="bg1"/>
              </a:solidFill>
            </a:endParaRPr>
          </a:p>
        </p:txBody>
      </p:sp>
    </p:spTree>
    <p:extLst>
      <p:ext uri="{BB962C8B-B14F-4D97-AF65-F5344CB8AC3E}">
        <p14:creationId xmlns:p14="http://schemas.microsoft.com/office/powerpoint/2010/main" val="128181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Hydraulic Fracturing?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9112" y="2324100"/>
            <a:ext cx="4324789" cy="3508375"/>
          </a:xfrm>
        </p:spPr>
      </p:pic>
      <p:sp>
        <p:nvSpPr>
          <p:cNvPr id="5" name="TextBox 4"/>
          <p:cNvSpPr txBox="1"/>
          <p:nvPr/>
        </p:nvSpPr>
        <p:spPr>
          <a:xfrm>
            <a:off x="7086600" y="5714999"/>
            <a:ext cx="1600200" cy="307777"/>
          </a:xfrm>
          <a:prstGeom prst="rect">
            <a:avLst/>
          </a:prstGeom>
          <a:noFill/>
        </p:spPr>
        <p:txBody>
          <a:bodyPr wrap="square" rtlCol="0">
            <a:spAutoFit/>
          </a:bodyPr>
          <a:lstStyle/>
          <a:p>
            <a:r>
              <a:rPr lang="en-US" sz="1400" dirty="0" smtClean="0">
                <a:solidFill>
                  <a:schemeClr val="bg1"/>
                </a:solidFill>
              </a:rPr>
              <a:t>(Propublica.org)</a:t>
            </a:r>
            <a:endParaRPr lang="en-US" sz="1400" dirty="0">
              <a:solidFill>
                <a:schemeClr val="bg1"/>
              </a:solidFill>
            </a:endParaRPr>
          </a:p>
        </p:txBody>
      </p:sp>
    </p:spTree>
    <p:extLst>
      <p:ext uri="{BB962C8B-B14F-4D97-AF65-F5344CB8AC3E}">
        <p14:creationId xmlns:p14="http://schemas.microsoft.com/office/powerpoint/2010/main" val="231402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Coal?</a:t>
            </a:r>
          </a:p>
        </p:txBody>
      </p:sp>
      <p:sp>
        <p:nvSpPr>
          <p:cNvPr id="54275" name="Rectangle 3"/>
          <p:cNvSpPr>
            <a:spLocks noGrp="1" noChangeArrowheads="1"/>
          </p:cNvSpPr>
          <p:nvPr>
            <p:ph idx="1"/>
          </p:nvPr>
        </p:nvSpPr>
        <p:spPr/>
        <p:txBody>
          <a:bodyPr>
            <a:normAutofit/>
          </a:bodyPr>
          <a:lstStyle/>
          <a:p>
            <a:pPr eaLnBrk="1" hangingPunct="1"/>
            <a:r>
              <a:rPr lang="en-US" i="1" dirty="0" smtClean="0"/>
              <a:t>Conventional coal is very plentiful and has a high net energy yield and low cost, but it has a very high environmental impact. </a:t>
            </a:r>
          </a:p>
          <a:p>
            <a:pPr eaLnBrk="1" hangingPunct="1"/>
            <a:endParaRPr lang="en-US" i="1" dirty="0" smtClean="0"/>
          </a:p>
          <a:p>
            <a:pPr eaLnBrk="1" hangingPunct="1"/>
            <a:r>
              <a:rPr lang="en-US" i="1" dirty="0" smtClean="0"/>
              <a:t>Gaseous and liquid fuels produced from coal could be plentiful, but they have lower net energy yields and higher environmental impacts than conventional coal has. </a:t>
            </a:r>
            <a:endParaRPr lang="en-US" dirty="0" smtClean="0">
              <a:solidFill>
                <a:srgbClr val="CC3300"/>
              </a:solidFill>
            </a:endParaRPr>
          </a:p>
        </p:txBody>
      </p:sp>
    </p:spTree>
    <p:extLst>
      <p:ext uri="{BB962C8B-B14F-4D97-AF65-F5344CB8AC3E}">
        <p14:creationId xmlns:p14="http://schemas.microsoft.com/office/powerpoint/2010/main" val="183371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1" descr="1512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76200"/>
            <a:ext cx="64436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hidden="1"/>
          <p:cNvSpPr>
            <a:spLocks noGrp="1" noChangeArrowheads="1"/>
          </p:cNvSpPr>
          <p:nvPr>
            <p:ph type="title"/>
          </p:nvPr>
        </p:nvSpPr>
        <p:spPr/>
        <p:txBody>
          <a:bodyPr/>
          <a:lstStyle/>
          <a:p>
            <a:pPr eaLnBrk="1" hangingPunct="1"/>
            <a:endParaRPr lang="en-US" smtClean="0"/>
          </a:p>
        </p:txBody>
      </p:sp>
      <p:sp>
        <p:nvSpPr>
          <p:cNvPr id="6042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15-12, p. 383</a:t>
            </a:r>
          </a:p>
        </p:txBody>
      </p:sp>
      <p:sp>
        <p:nvSpPr>
          <p:cNvPr id="60421" name="Text Box 5"/>
          <p:cNvSpPr txBox="1">
            <a:spLocks noChangeArrowheads="1"/>
          </p:cNvSpPr>
          <p:nvPr/>
        </p:nvSpPr>
        <p:spPr bwMode="auto">
          <a:xfrm>
            <a:off x="6172200" y="1295400"/>
            <a:ext cx="1452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Waste heat</a:t>
            </a:r>
          </a:p>
        </p:txBody>
      </p:sp>
      <p:sp>
        <p:nvSpPr>
          <p:cNvPr id="60422" name="Text Box 6"/>
          <p:cNvSpPr txBox="1">
            <a:spLocks noChangeArrowheads="1"/>
          </p:cNvSpPr>
          <p:nvPr/>
        </p:nvSpPr>
        <p:spPr bwMode="auto">
          <a:xfrm>
            <a:off x="2209800" y="2133600"/>
            <a:ext cx="1566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Coal bunker</a:t>
            </a:r>
          </a:p>
        </p:txBody>
      </p:sp>
      <p:sp>
        <p:nvSpPr>
          <p:cNvPr id="60423" name="Text Box 7"/>
          <p:cNvSpPr txBox="1">
            <a:spLocks noChangeArrowheads="1"/>
          </p:cNvSpPr>
          <p:nvPr/>
        </p:nvSpPr>
        <p:spPr bwMode="auto">
          <a:xfrm>
            <a:off x="3487738" y="2141538"/>
            <a:ext cx="1084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Turbine</a:t>
            </a:r>
          </a:p>
        </p:txBody>
      </p:sp>
      <p:sp>
        <p:nvSpPr>
          <p:cNvPr id="60424" name="Text Box 8"/>
          <p:cNvSpPr txBox="1">
            <a:spLocks noChangeArrowheads="1"/>
          </p:cNvSpPr>
          <p:nvPr/>
        </p:nvSpPr>
        <p:spPr bwMode="auto">
          <a:xfrm>
            <a:off x="6858000" y="2133600"/>
            <a:ext cx="20732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Cooling tower transfers waste heat to atmosphere</a:t>
            </a:r>
          </a:p>
        </p:txBody>
      </p:sp>
      <p:sp>
        <p:nvSpPr>
          <p:cNvPr id="60425" name="Text Box 9"/>
          <p:cNvSpPr txBox="1">
            <a:spLocks noChangeArrowheads="1"/>
          </p:cNvSpPr>
          <p:nvPr/>
        </p:nvSpPr>
        <p:spPr bwMode="auto">
          <a:xfrm>
            <a:off x="4508500" y="2887663"/>
            <a:ext cx="133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Generator</a:t>
            </a:r>
          </a:p>
        </p:txBody>
      </p:sp>
      <p:sp>
        <p:nvSpPr>
          <p:cNvPr id="60426" name="Text Box 10"/>
          <p:cNvSpPr txBox="1">
            <a:spLocks noChangeArrowheads="1"/>
          </p:cNvSpPr>
          <p:nvPr/>
        </p:nvSpPr>
        <p:spPr bwMode="auto">
          <a:xfrm>
            <a:off x="6208713" y="3101975"/>
            <a:ext cx="164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Cooling loop</a:t>
            </a:r>
          </a:p>
        </p:txBody>
      </p:sp>
      <p:sp>
        <p:nvSpPr>
          <p:cNvPr id="60427" name="Text Box 11"/>
          <p:cNvSpPr txBox="1">
            <a:spLocks noChangeArrowheads="1"/>
          </p:cNvSpPr>
          <p:nvPr/>
        </p:nvSpPr>
        <p:spPr bwMode="auto">
          <a:xfrm>
            <a:off x="7429500" y="4090988"/>
            <a:ext cx="855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Stack</a:t>
            </a:r>
          </a:p>
        </p:txBody>
      </p:sp>
      <p:sp>
        <p:nvSpPr>
          <p:cNvPr id="60428" name="Text Box 12"/>
          <p:cNvSpPr txBox="1">
            <a:spLocks noChangeArrowheads="1"/>
          </p:cNvSpPr>
          <p:nvPr/>
        </p:nvSpPr>
        <p:spPr bwMode="auto">
          <a:xfrm>
            <a:off x="1592263" y="4419600"/>
            <a:ext cx="1482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Pulverizing mill</a:t>
            </a:r>
          </a:p>
        </p:txBody>
      </p:sp>
      <p:sp>
        <p:nvSpPr>
          <p:cNvPr id="60429" name="Text Box 13"/>
          <p:cNvSpPr txBox="1">
            <a:spLocks noChangeArrowheads="1"/>
          </p:cNvSpPr>
          <p:nvPr/>
        </p:nvSpPr>
        <p:spPr bwMode="auto">
          <a:xfrm>
            <a:off x="3875088" y="4367213"/>
            <a:ext cx="1439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Condenser</a:t>
            </a:r>
          </a:p>
        </p:txBody>
      </p:sp>
      <p:sp>
        <p:nvSpPr>
          <p:cNvPr id="60430" name="Text Box 14"/>
          <p:cNvSpPr txBox="1">
            <a:spLocks noChangeArrowheads="1"/>
          </p:cNvSpPr>
          <p:nvPr/>
        </p:nvSpPr>
        <p:spPr bwMode="auto">
          <a:xfrm>
            <a:off x="5410200" y="4419600"/>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Filter</a:t>
            </a:r>
          </a:p>
        </p:txBody>
      </p:sp>
      <p:sp>
        <p:nvSpPr>
          <p:cNvPr id="60431" name="Text Box 15"/>
          <p:cNvSpPr txBox="1">
            <a:spLocks noChangeArrowheads="1"/>
          </p:cNvSpPr>
          <p:nvPr/>
        </p:nvSpPr>
        <p:spPr bwMode="auto">
          <a:xfrm>
            <a:off x="2362200" y="4724400"/>
            <a:ext cx="893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Boiler</a:t>
            </a:r>
          </a:p>
        </p:txBody>
      </p:sp>
      <p:sp>
        <p:nvSpPr>
          <p:cNvPr id="60432" name="Text Box 16"/>
          <p:cNvSpPr txBox="1">
            <a:spLocks noChangeArrowheads="1"/>
          </p:cNvSpPr>
          <p:nvPr/>
        </p:nvSpPr>
        <p:spPr bwMode="auto">
          <a:xfrm>
            <a:off x="5867400" y="5791200"/>
            <a:ext cx="2290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Toxic ash disposal</a:t>
            </a:r>
          </a:p>
        </p:txBody>
      </p:sp>
      <p:sp>
        <p:nvSpPr>
          <p:cNvPr id="60433" name="Line 17"/>
          <p:cNvSpPr>
            <a:spLocks noChangeShapeType="1"/>
          </p:cNvSpPr>
          <p:nvPr/>
        </p:nvSpPr>
        <p:spPr bwMode="auto">
          <a:xfrm flipH="1">
            <a:off x="2251075" y="3978275"/>
            <a:ext cx="368300" cy="512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4" name="Line 18"/>
          <p:cNvSpPr>
            <a:spLocks noChangeShapeType="1"/>
          </p:cNvSpPr>
          <p:nvPr/>
        </p:nvSpPr>
        <p:spPr bwMode="auto">
          <a:xfrm flipH="1">
            <a:off x="2779713" y="4038600"/>
            <a:ext cx="496887" cy="746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5" name="Line 19"/>
          <p:cNvSpPr>
            <a:spLocks noChangeShapeType="1"/>
          </p:cNvSpPr>
          <p:nvPr/>
        </p:nvSpPr>
        <p:spPr bwMode="auto">
          <a:xfrm>
            <a:off x="7239000" y="4191000"/>
            <a:ext cx="261938" cy="50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6" name="Line 20"/>
          <p:cNvSpPr>
            <a:spLocks noChangeShapeType="1"/>
          </p:cNvSpPr>
          <p:nvPr/>
        </p:nvSpPr>
        <p:spPr bwMode="auto">
          <a:xfrm flipV="1">
            <a:off x="2667000" y="2379663"/>
            <a:ext cx="104775" cy="363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7" name="Line 21"/>
          <p:cNvSpPr>
            <a:spLocks noChangeShapeType="1"/>
          </p:cNvSpPr>
          <p:nvPr/>
        </p:nvSpPr>
        <p:spPr bwMode="auto">
          <a:xfrm>
            <a:off x="3886200" y="2438400"/>
            <a:ext cx="76200" cy="180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8" name="Line 22"/>
          <p:cNvSpPr>
            <a:spLocks noChangeShapeType="1"/>
          </p:cNvSpPr>
          <p:nvPr/>
        </p:nvSpPr>
        <p:spPr bwMode="auto">
          <a:xfrm flipH="1" flipV="1">
            <a:off x="5743575" y="3170238"/>
            <a:ext cx="495300" cy="80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439" name="Line 23"/>
          <p:cNvSpPr>
            <a:spLocks noChangeShapeType="1"/>
          </p:cNvSpPr>
          <p:nvPr/>
        </p:nvSpPr>
        <p:spPr bwMode="auto">
          <a:xfrm>
            <a:off x="6172200" y="3124200"/>
            <a:ext cx="82550" cy="134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3660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1" descr="1515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738" y="76200"/>
            <a:ext cx="59769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hidden="1"/>
          <p:cNvSpPr>
            <a:spLocks noGrp="1" noChangeArrowheads="1"/>
          </p:cNvSpPr>
          <p:nvPr>
            <p:ph type="title"/>
          </p:nvPr>
        </p:nvSpPr>
        <p:spPr/>
        <p:txBody>
          <a:bodyPr/>
          <a:lstStyle/>
          <a:p>
            <a:pPr eaLnBrk="1" hangingPunct="1"/>
            <a:endParaRPr lang="en-US" smtClean="0"/>
          </a:p>
        </p:txBody>
      </p:sp>
      <p:sp>
        <p:nvSpPr>
          <p:cNvPr id="7066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15-15, p. 385</a:t>
            </a:r>
          </a:p>
        </p:txBody>
      </p:sp>
      <p:sp>
        <p:nvSpPr>
          <p:cNvPr id="70661" name="Text Box 5"/>
          <p:cNvSpPr txBox="1">
            <a:spLocks noChangeArrowheads="1"/>
          </p:cNvSpPr>
          <p:nvPr/>
        </p:nvSpPr>
        <p:spPr bwMode="auto">
          <a:xfrm>
            <a:off x="1895475" y="381000"/>
            <a:ext cx="3438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70662" name="Text Box 6"/>
          <p:cNvSpPr txBox="1">
            <a:spLocks noChangeArrowheads="1"/>
          </p:cNvSpPr>
          <p:nvPr/>
        </p:nvSpPr>
        <p:spPr bwMode="auto">
          <a:xfrm>
            <a:off x="2378075" y="1111250"/>
            <a:ext cx="741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Coal</a:t>
            </a:r>
          </a:p>
        </p:txBody>
      </p:sp>
      <p:sp>
        <p:nvSpPr>
          <p:cNvPr id="70663" name="Text Box 7"/>
          <p:cNvSpPr txBox="1">
            <a:spLocks noChangeArrowheads="1"/>
          </p:cNvSpPr>
          <p:nvPr/>
        </p:nvSpPr>
        <p:spPr bwMode="auto">
          <a:xfrm>
            <a:off x="1636713" y="1435100"/>
            <a:ext cx="2112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70664" name="Text Box 8"/>
          <p:cNvSpPr txBox="1">
            <a:spLocks noChangeArrowheads="1"/>
          </p:cNvSpPr>
          <p:nvPr/>
        </p:nvSpPr>
        <p:spPr bwMode="auto">
          <a:xfrm>
            <a:off x="5486400" y="1447800"/>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70665" name="Text Box 9"/>
          <p:cNvSpPr txBox="1">
            <a:spLocks noChangeArrowheads="1"/>
          </p:cNvSpPr>
          <p:nvPr/>
        </p:nvSpPr>
        <p:spPr bwMode="auto">
          <a:xfrm>
            <a:off x="5545138" y="1703388"/>
            <a:ext cx="20748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Severe land disturbance, air pollution, and water pollution</a:t>
            </a:r>
          </a:p>
        </p:txBody>
      </p:sp>
      <p:sp>
        <p:nvSpPr>
          <p:cNvPr id="70666" name="Text Box 10"/>
          <p:cNvSpPr txBox="1">
            <a:spLocks noChangeArrowheads="1"/>
          </p:cNvSpPr>
          <p:nvPr/>
        </p:nvSpPr>
        <p:spPr bwMode="auto">
          <a:xfrm>
            <a:off x="1636713" y="1712913"/>
            <a:ext cx="254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Ample supplies (225–900 years)</a:t>
            </a:r>
          </a:p>
        </p:txBody>
      </p:sp>
      <p:sp>
        <p:nvSpPr>
          <p:cNvPr id="70667" name="Text Box 11"/>
          <p:cNvSpPr txBox="1">
            <a:spLocks noChangeArrowheads="1"/>
          </p:cNvSpPr>
          <p:nvPr/>
        </p:nvSpPr>
        <p:spPr bwMode="auto">
          <a:xfrm>
            <a:off x="1636713" y="2686050"/>
            <a:ext cx="254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net energy yield</a:t>
            </a:r>
          </a:p>
        </p:txBody>
      </p:sp>
      <p:sp>
        <p:nvSpPr>
          <p:cNvPr id="70668" name="Text Box 12"/>
          <p:cNvSpPr txBox="1">
            <a:spLocks noChangeArrowheads="1"/>
          </p:cNvSpPr>
          <p:nvPr/>
        </p:nvSpPr>
        <p:spPr bwMode="auto">
          <a:xfrm>
            <a:off x="5545138" y="2730500"/>
            <a:ext cx="23796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Severe threat to human health when burned</a:t>
            </a:r>
          </a:p>
        </p:txBody>
      </p:sp>
      <p:sp>
        <p:nvSpPr>
          <p:cNvPr id="70669" name="Text Box 13"/>
          <p:cNvSpPr txBox="1">
            <a:spLocks noChangeArrowheads="1"/>
          </p:cNvSpPr>
          <p:nvPr/>
        </p:nvSpPr>
        <p:spPr bwMode="auto">
          <a:xfrm>
            <a:off x="5545138" y="3481388"/>
            <a:ext cx="21510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Environmental costs not included in market price</a:t>
            </a:r>
          </a:p>
        </p:txBody>
      </p:sp>
      <p:sp>
        <p:nvSpPr>
          <p:cNvPr id="70670" name="Text Box 14"/>
          <p:cNvSpPr txBox="1">
            <a:spLocks noChangeArrowheads="1"/>
          </p:cNvSpPr>
          <p:nvPr/>
        </p:nvSpPr>
        <p:spPr bwMode="auto">
          <a:xfrm>
            <a:off x="1636713" y="3657600"/>
            <a:ext cx="1236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 cost</a:t>
            </a:r>
          </a:p>
        </p:txBody>
      </p:sp>
      <p:sp>
        <p:nvSpPr>
          <p:cNvPr id="70671" name="Text Box 15"/>
          <p:cNvSpPr txBox="1">
            <a:spLocks noChangeArrowheads="1"/>
          </p:cNvSpPr>
          <p:nvPr/>
        </p:nvSpPr>
        <p:spPr bwMode="auto">
          <a:xfrm>
            <a:off x="5545138" y="4267200"/>
            <a:ext cx="2239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Large government subsidies</a:t>
            </a:r>
          </a:p>
        </p:txBody>
      </p:sp>
      <p:sp>
        <p:nvSpPr>
          <p:cNvPr id="70672" name="Text Box 16"/>
          <p:cNvSpPr txBox="1">
            <a:spLocks noChangeArrowheads="1"/>
          </p:cNvSpPr>
          <p:nvPr/>
        </p:nvSpPr>
        <p:spPr bwMode="auto">
          <a:xfrm>
            <a:off x="1636713" y="4629150"/>
            <a:ext cx="1922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Well-developed technology</a:t>
            </a:r>
          </a:p>
        </p:txBody>
      </p:sp>
      <p:sp>
        <p:nvSpPr>
          <p:cNvPr id="70673" name="Text Box 17"/>
          <p:cNvSpPr txBox="1">
            <a:spLocks noChangeArrowheads="1"/>
          </p:cNvSpPr>
          <p:nvPr/>
        </p:nvSpPr>
        <p:spPr bwMode="auto">
          <a:xfrm>
            <a:off x="5545138" y="4870450"/>
            <a:ext cx="25320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High CO</a:t>
            </a:r>
            <a:r>
              <a:rPr lang="en-US" sz="1600" baseline="-25000">
                <a:solidFill>
                  <a:srgbClr val="000000"/>
                </a:solidFill>
              </a:rPr>
              <a:t>2</a:t>
            </a:r>
            <a:r>
              <a:rPr lang="en-US" sz="1600">
                <a:solidFill>
                  <a:srgbClr val="000000"/>
                </a:solidFill>
              </a:rPr>
              <a:t> emissions when produced and burned</a:t>
            </a:r>
          </a:p>
        </p:txBody>
      </p:sp>
      <p:sp>
        <p:nvSpPr>
          <p:cNvPr id="70674" name="Text Box 18"/>
          <p:cNvSpPr txBox="1">
            <a:spLocks noChangeArrowheads="1"/>
          </p:cNvSpPr>
          <p:nvPr/>
        </p:nvSpPr>
        <p:spPr bwMode="auto">
          <a:xfrm>
            <a:off x="1636713" y="5621338"/>
            <a:ext cx="254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Air pollution can be reduced with improved technology</a:t>
            </a:r>
          </a:p>
        </p:txBody>
      </p:sp>
      <p:sp>
        <p:nvSpPr>
          <p:cNvPr id="70675" name="Text Box 19"/>
          <p:cNvSpPr txBox="1">
            <a:spLocks noChangeArrowheads="1"/>
          </p:cNvSpPr>
          <p:nvPr/>
        </p:nvSpPr>
        <p:spPr bwMode="auto">
          <a:xfrm>
            <a:off x="5545138" y="5764213"/>
            <a:ext cx="24050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Radioactive particle and toxic mercury emissions</a:t>
            </a:r>
          </a:p>
        </p:txBody>
      </p:sp>
    </p:spTree>
    <p:extLst>
      <p:ext uri="{BB962C8B-B14F-4D97-AF65-F5344CB8AC3E}">
        <p14:creationId xmlns:p14="http://schemas.microsoft.com/office/powerpoint/2010/main" val="16769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marL="0" indent="0" algn="ctr">
              <a:buNone/>
            </a:pPr>
            <a:r>
              <a:rPr lang="en-US" sz="4800" dirty="0" smtClean="0"/>
              <a:t>NON-Renewable Resources</a:t>
            </a:r>
            <a:endParaRPr lang="en-US" sz="4800" dirty="0"/>
          </a:p>
        </p:txBody>
      </p:sp>
    </p:spTree>
    <p:extLst>
      <p:ext uri="{BB962C8B-B14F-4D97-AF65-F5344CB8AC3E}">
        <p14:creationId xmlns:p14="http://schemas.microsoft.com/office/powerpoint/2010/main" val="4414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Nuclear Energy?</a:t>
            </a:r>
          </a:p>
        </p:txBody>
      </p:sp>
      <p:sp>
        <p:nvSpPr>
          <p:cNvPr id="74755" name="Rectangle 3"/>
          <p:cNvSpPr>
            <a:spLocks noGrp="1" noChangeArrowheads="1"/>
          </p:cNvSpPr>
          <p:nvPr>
            <p:ph idx="1"/>
          </p:nvPr>
        </p:nvSpPr>
        <p:spPr/>
        <p:txBody>
          <a:bodyPr/>
          <a:lstStyle/>
          <a:p>
            <a:pPr eaLnBrk="1" hangingPunct="1"/>
            <a:r>
              <a:rPr lang="en-US" i="1" dirty="0" smtClean="0"/>
              <a:t>Nuclear power has a low environmental impact and a very low accident risk, but high costs, a low net energy yield, long-lived radioactive wastes, vulnerability to sabotage, and the potential for spreading nuclear weapons technology have limited its use. </a:t>
            </a:r>
            <a:endParaRPr lang="en-US" dirty="0" smtClean="0"/>
          </a:p>
        </p:txBody>
      </p:sp>
    </p:spTree>
    <p:extLst>
      <p:ext uri="{BB962C8B-B14F-4D97-AF65-F5344CB8AC3E}">
        <p14:creationId xmlns:p14="http://schemas.microsoft.com/office/powerpoint/2010/main" val="100076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hangingPunct="1"/>
            <a:r>
              <a:rPr lang="en-US" smtClean="0"/>
              <a:t>How Does a Nuclear Fission </a:t>
            </a:r>
            <a:br>
              <a:rPr lang="en-US" smtClean="0"/>
            </a:br>
            <a:r>
              <a:rPr lang="en-US" smtClean="0"/>
              <a:t>Reactor Work? (1)</a:t>
            </a:r>
          </a:p>
        </p:txBody>
      </p:sp>
      <p:sp>
        <p:nvSpPr>
          <p:cNvPr id="75779" name="Rectangle 3"/>
          <p:cNvSpPr>
            <a:spLocks noGrp="1" noChangeArrowheads="1"/>
          </p:cNvSpPr>
          <p:nvPr>
            <p:ph idx="1"/>
          </p:nvPr>
        </p:nvSpPr>
        <p:spPr/>
        <p:txBody>
          <a:bodyPr/>
          <a:lstStyle/>
          <a:p>
            <a:pPr eaLnBrk="1" hangingPunct="1"/>
            <a:r>
              <a:rPr lang="en-US" smtClean="0"/>
              <a:t>Controlled nuclear fission reaction in a </a:t>
            </a:r>
            <a:r>
              <a:rPr lang="en-US" b="1" smtClean="0">
                <a:solidFill>
                  <a:srgbClr val="1F881A"/>
                </a:solidFill>
              </a:rPr>
              <a:t>reactor</a:t>
            </a:r>
          </a:p>
          <a:p>
            <a:pPr lvl="1" eaLnBrk="1" hangingPunct="1"/>
            <a:r>
              <a:rPr lang="en-US" sz="2800" b="1" smtClean="0">
                <a:solidFill>
                  <a:srgbClr val="1F881A"/>
                </a:solidFill>
              </a:rPr>
              <a:t> </a:t>
            </a:r>
            <a:r>
              <a:rPr lang="en-US" b="1" smtClean="0">
                <a:solidFill>
                  <a:srgbClr val="1F881A"/>
                </a:solidFill>
              </a:rPr>
              <a:t>Light-water reactors </a:t>
            </a:r>
            <a:endParaRPr lang="en-US" smtClean="0"/>
          </a:p>
          <a:p>
            <a:pPr eaLnBrk="1" hangingPunct="1"/>
            <a:endParaRPr lang="en-US" smtClean="0"/>
          </a:p>
          <a:p>
            <a:pPr eaLnBrk="1" hangingPunct="1"/>
            <a:r>
              <a:rPr lang="en-US" smtClean="0"/>
              <a:t>Fueled by uranium ore and packed as pellets in </a:t>
            </a:r>
            <a:r>
              <a:rPr lang="en-US" b="1" smtClean="0">
                <a:solidFill>
                  <a:srgbClr val="1F881A"/>
                </a:solidFill>
              </a:rPr>
              <a:t>fuel rods </a:t>
            </a:r>
            <a:r>
              <a:rPr lang="en-US" smtClean="0"/>
              <a:t>and</a:t>
            </a:r>
            <a:r>
              <a:rPr lang="en-US" b="1" smtClean="0">
                <a:solidFill>
                  <a:srgbClr val="1F881A"/>
                </a:solidFill>
              </a:rPr>
              <a:t> fuel assemblies </a:t>
            </a:r>
          </a:p>
          <a:p>
            <a:pPr eaLnBrk="1" hangingPunct="1"/>
            <a:endParaRPr lang="en-US" b="1" smtClean="0">
              <a:solidFill>
                <a:srgbClr val="1F881A"/>
              </a:solidFill>
            </a:endParaRPr>
          </a:p>
          <a:p>
            <a:pPr eaLnBrk="1" hangingPunct="1"/>
            <a:r>
              <a:rPr lang="en-US" b="1" smtClean="0">
                <a:solidFill>
                  <a:srgbClr val="1F881A"/>
                </a:solidFill>
              </a:rPr>
              <a:t>Control rods </a:t>
            </a:r>
            <a:r>
              <a:rPr lang="en-US" smtClean="0"/>
              <a:t>absorb neutrons</a:t>
            </a:r>
          </a:p>
        </p:txBody>
      </p:sp>
    </p:spTree>
    <p:extLst>
      <p:ext uri="{BB962C8B-B14F-4D97-AF65-F5344CB8AC3E}">
        <p14:creationId xmlns:p14="http://schemas.microsoft.com/office/powerpoint/2010/main" val="319532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274638"/>
            <a:ext cx="8229600" cy="1143000"/>
          </a:xfrm>
        </p:spPr>
        <p:txBody>
          <a:bodyPr>
            <a:normAutofit fontScale="90000"/>
          </a:bodyPr>
          <a:lstStyle/>
          <a:p>
            <a:pPr eaLnBrk="1" hangingPunct="1"/>
            <a:r>
              <a:rPr lang="en-US" smtClean="0"/>
              <a:t>How Does a Nuclear Fission </a:t>
            </a:r>
            <a:br>
              <a:rPr lang="en-US" smtClean="0"/>
            </a:br>
            <a:r>
              <a:rPr lang="en-US" smtClean="0"/>
              <a:t>Reactor Work? (2)</a:t>
            </a:r>
          </a:p>
        </p:txBody>
      </p:sp>
      <p:sp>
        <p:nvSpPr>
          <p:cNvPr id="76803" name="Rectangle 3"/>
          <p:cNvSpPr>
            <a:spLocks noGrp="1" noChangeArrowheads="1"/>
          </p:cNvSpPr>
          <p:nvPr>
            <p:ph type="body" idx="4294967295"/>
          </p:nvPr>
        </p:nvSpPr>
        <p:spPr>
          <a:xfrm>
            <a:off x="0" y="1600200"/>
            <a:ext cx="8229600" cy="4525963"/>
          </a:xfrm>
        </p:spPr>
        <p:txBody>
          <a:bodyPr/>
          <a:lstStyle/>
          <a:p>
            <a:pPr eaLnBrk="1" hangingPunct="1"/>
            <a:r>
              <a:rPr lang="en-US" smtClean="0"/>
              <a:t>Water is the usual</a:t>
            </a:r>
            <a:r>
              <a:rPr lang="en-US" b="1" smtClean="0">
                <a:solidFill>
                  <a:srgbClr val="1F881A"/>
                </a:solidFill>
              </a:rPr>
              <a:t> coolant </a:t>
            </a:r>
          </a:p>
          <a:p>
            <a:pPr eaLnBrk="1" hangingPunct="1"/>
            <a:endParaRPr lang="en-US" b="1" smtClean="0">
              <a:solidFill>
                <a:srgbClr val="1F881A"/>
              </a:solidFill>
            </a:endParaRPr>
          </a:p>
          <a:p>
            <a:pPr eaLnBrk="1" hangingPunct="1"/>
            <a:r>
              <a:rPr lang="en-US" b="1" smtClean="0">
                <a:solidFill>
                  <a:srgbClr val="1F881A"/>
                </a:solidFill>
              </a:rPr>
              <a:t>Containment shell </a:t>
            </a:r>
            <a:r>
              <a:rPr lang="en-US" smtClean="0"/>
              <a:t>around the core for protection</a:t>
            </a:r>
          </a:p>
          <a:p>
            <a:pPr eaLnBrk="1" hangingPunct="1"/>
            <a:endParaRPr lang="en-US" b="1" smtClean="0">
              <a:solidFill>
                <a:srgbClr val="1F881A"/>
              </a:solidFill>
            </a:endParaRPr>
          </a:p>
          <a:p>
            <a:pPr eaLnBrk="1" hangingPunct="1"/>
            <a:r>
              <a:rPr lang="en-US" b="1" smtClean="0">
                <a:solidFill>
                  <a:srgbClr val="1F881A"/>
                </a:solidFill>
              </a:rPr>
              <a:t>Water-filled pools or dry casks </a:t>
            </a:r>
            <a:r>
              <a:rPr lang="en-US" smtClean="0"/>
              <a:t>for storage of radioactive spent fuel rod assemblies</a:t>
            </a:r>
          </a:p>
        </p:txBody>
      </p:sp>
    </p:spTree>
    <p:extLst>
      <p:ext uri="{BB962C8B-B14F-4D97-AF65-F5344CB8AC3E}">
        <p14:creationId xmlns:p14="http://schemas.microsoft.com/office/powerpoint/2010/main" val="204723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1" descr="1517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76200"/>
            <a:ext cx="62055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hidden="1"/>
          <p:cNvSpPr>
            <a:spLocks noGrp="1" noChangeArrowheads="1"/>
          </p:cNvSpPr>
          <p:nvPr>
            <p:ph type="title"/>
          </p:nvPr>
        </p:nvSpPr>
        <p:spPr/>
        <p:txBody>
          <a:bodyPr/>
          <a:lstStyle/>
          <a:p>
            <a:pPr eaLnBrk="1" hangingPunct="1"/>
            <a:endParaRPr lang="en-US" smtClean="0"/>
          </a:p>
        </p:txBody>
      </p:sp>
      <p:sp>
        <p:nvSpPr>
          <p:cNvPr id="78852"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15-17, p. 387</a:t>
            </a:r>
          </a:p>
        </p:txBody>
      </p:sp>
      <p:sp>
        <p:nvSpPr>
          <p:cNvPr id="78853" name="Text Box 5"/>
          <p:cNvSpPr txBox="1">
            <a:spLocks noChangeArrowheads="1"/>
          </p:cNvSpPr>
          <p:nvPr/>
        </p:nvSpPr>
        <p:spPr bwMode="auto">
          <a:xfrm>
            <a:off x="1143000" y="1295400"/>
            <a:ext cx="1828800" cy="533400"/>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Small amounts of radioactive gases</a:t>
            </a:r>
          </a:p>
        </p:txBody>
      </p:sp>
      <p:sp>
        <p:nvSpPr>
          <p:cNvPr id="78854" name="Text Box 6"/>
          <p:cNvSpPr txBox="1">
            <a:spLocks noChangeArrowheads="1"/>
          </p:cNvSpPr>
          <p:nvPr/>
        </p:nvSpPr>
        <p:spPr bwMode="auto">
          <a:xfrm>
            <a:off x="228600" y="278765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Uranium </a:t>
            </a:r>
          </a:p>
          <a:p>
            <a:pPr eaLnBrk="1" hangingPunct="1"/>
            <a:r>
              <a:rPr lang="en-US" sz="1400">
                <a:solidFill>
                  <a:srgbClr val="000000"/>
                </a:solidFill>
              </a:rPr>
              <a:t>fuel input </a:t>
            </a:r>
          </a:p>
          <a:p>
            <a:pPr eaLnBrk="1" hangingPunct="1"/>
            <a:r>
              <a:rPr lang="en-US" sz="1400">
                <a:solidFill>
                  <a:srgbClr val="000000"/>
                </a:solidFill>
              </a:rPr>
              <a:t>(reactor core)</a:t>
            </a:r>
          </a:p>
        </p:txBody>
      </p:sp>
      <p:sp>
        <p:nvSpPr>
          <p:cNvPr id="78855" name="Text Box 7"/>
          <p:cNvSpPr txBox="1">
            <a:spLocks noChangeArrowheads="1"/>
          </p:cNvSpPr>
          <p:nvPr/>
        </p:nvSpPr>
        <p:spPr bwMode="auto">
          <a:xfrm>
            <a:off x="2954338" y="1447800"/>
            <a:ext cx="1617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Control rods</a:t>
            </a:r>
          </a:p>
        </p:txBody>
      </p:sp>
      <p:sp>
        <p:nvSpPr>
          <p:cNvPr id="78856" name="Text Box 8"/>
          <p:cNvSpPr txBox="1">
            <a:spLocks noChangeArrowheads="1"/>
          </p:cNvSpPr>
          <p:nvPr/>
        </p:nvSpPr>
        <p:spPr bwMode="auto">
          <a:xfrm>
            <a:off x="3124200" y="1660525"/>
            <a:ext cx="1406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Containment shell</a:t>
            </a:r>
          </a:p>
        </p:txBody>
      </p:sp>
      <p:sp>
        <p:nvSpPr>
          <p:cNvPr id="78857" name="Text Box 9"/>
          <p:cNvSpPr txBox="1">
            <a:spLocks noChangeArrowheads="1"/>
          </p:cNvSpPr>
          <p:nvPr/>
        </p:nvSpPr>
        <p:spPr bwMode="auto">
          <a:xfrm>
            <a:off x="4594225" y="2041525"/>
            <a:ext cx="1131888" cy="280988"/>
          </a:xfrm>
          <a:prstGeom prst="rect">
            <a:avLst/>
          </a:prstGeom>
          <a:solidFill>
            <a:srgbClr val="FFFF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Waste heat</a:t>
            </a:r>
          </a:p>
        </p:txBody>
      </p:sp>
      <p:sp>
        <p:nvSpPr>
          <p:cNvPr id="78858" name="Text Box 10"/>
          <p:cNvSpPr txBox="1">
            <a:spLocks noChangeArrowheads="1"/>
          </p:cNvSpPr>
          <p:nvPr/>
        </p:nvSpPr>
        <p:spPr bwMode="auto">
          <a:xfrm>
            <a:off x="3581400" y="1981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Heat exchanger</a:t>
            </a:r>
          </a:p>
        </p:txBody>
      </p:sp>
      <p:sp>
        <p:nvSpPr>
          <p:cNvPr id="78859" name="Text Box 11"/>
          <p:cNvSpPr txBox="1">
            <a:spLocks noChangeArrowheads="1"/>
          </p:cNvSpPr>
          <p:nvPr/>
        </p:nvSpPr>
        <p:spPr bwMode="auto">
          <a:xfrm>
            <a:off x="3751263" y="2514600"/>
            <a:ext cx="931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Steam</a:t>
            </a:r>
          </a:p>
        </p:txBody>
      </p:sp>
      <p:sp>
        <p:nvSpPr>
          <p:cNvPr id="78860" name="Text Box 12"/>
          <p:cNvSpPr txBox="1">
            <a:spLocks noChangeArrowheads="1"/>
          </p:cNvSpPr>
          <p:nvPr/>
        </p:nvSpPr>
        <p:spPr bwMode="auto">
          <a:xfrm>
            <a:off x="4306888" y="2422525"/>
            <a:ext cx="1084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Turbine</a:t>
            </a:r>
          </a:p>
        </p:txBody>
      </p:sp>
      <p:sp>
        <p:nvSpPr>
          <p:cNvPr id="78861" name="Text Box 13"/>
          <p:cNvSpPr txBox="1">
            <a:spLocks noChangeArrowheads="1"/>
          </p:cNvSpPr>
          <p:nvPr/>
        </p:nvSpPr>
        <p:spPr bwMode="auto">
          <a:xfrm>
            <a:off x="5441950" y="2401888"/>
            <a:ext cx="133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Generator</a:t>
            </a:r>
          </a:p>
        </p:txBody>
      </p:sp>
      <p:sp>
        <p:nvSpPr>
          <p:cNvPr id="78862" name="Text Box 14"/>
          <p:cNvSpPr txBox="1">
            <a:spLocks noChangeArrowheads="1"/>
          </p:cNvSpPr>
          <p:nvPr/>
        </p:nvSpPr>
        <p:spPr bwMode="auto">
          <a:xfrm>
            <a:off x="2478088" y="3351213"/>
            <a:ext cx="950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Hot coolant</a:t>
            </a:r>
          </a:p>
        </p:txBody>
      </p:sp>
      <p:sp>
        <p:nvSpPr>
          <p:cNvPr id="78863" name="Text Box 15"/>
          <p:cNvSpPr txBox="1">
            <a:spLocks noChangeArrowheads="1"/>
          </p:cNvSpPr>
          <p:nvPr/>
        </p:nvSpPr>
        <p:spPr bwMode="auto">
          <a:xfrm>
            <a:off x="6708775" y="3581400"/>
            <a:ext cx="1676400" cy="687388"/>
          </a:xfrm>
          <a:prstGeom prst="rect">
            <a:avLst/>
          </a:prstGeom>
          <a:solidFill>
            <a:srgbClr val="FFCC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Useful electrical energy </a:t>
            </a:r>
          </a:p>
          <a:p>
            <a:pPr algn="ctr" eaLnBrk="1" hangingPunct="1"/>
            <a:r>
              <a:rPr lang="en-US" sz="1400">
                <a:solidFill>
                  <a:srgbClr val="000000"/>
                </a:solidFill>
              </a:rPr>
              <a:t>25%–30%</a:t>
            </a:r>
          </a:p>
        </p:txBody>
      </p:sp>
      <p:sp>
        <p:nvSpPr>
          <p:cNvPr id="78864" name="Text Box 16"/>
          <p:cNvSpPr txBox="1">
            <a:spLocks noChangeArrowheads="1"/>
          </p:cNvSpPr>
          <p:nvPr/>
        </p:nvSpPr>
        <p:spPr bwMode="auto">
          <a:xfrm>
            <a:off x="5778500" y="3725863"/>
            <a:ext cx="95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Hot water output</a:t>
            </a:r>
          </a:p>
        </p:txBody>
      </p:sp>
      <p:sp>
        <p:nvSpPr>
          <p:cNvPr id="78865" name="Text Box 17"/>
          <p:cNvSpPr txBox="1">
            <a:spLocks noChangeArrowheads="1"/>
          </p:cNvSpPr>
          <p:nvPr/>
        </p:nvSpPr>
        <p:spPr bwMode="auto">
          <a:xfrm>
            <a:off x="5318125" y="4162425"/>
            <a:ext cx="881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6" name="Text Box 18"/>
          <p:cNvSpPr txBox="1">
            <a:spLocks noChangeArrowheads="1"/>
          </p:cNvSpPr>
          <p:nvPr/>
        </p:nvSpPr>
        <p:spPr bwMode="auto">
          <a:xfrm>
            <a:off x="2646363" y="4178300"/>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7" name="Text Box 19"/>
          <p:cNvSpPr txBox="1">
            <a:spLocks noChangeArrowheads="1"/>
          </p:cNvSpPr>
          <p:nvPr/>
        </p:nvSpPr>
        <p:spPr bwMode="auto">
          <a:xfrm>
            <a:off x="2560638" y="4619625"/>
            <a:ext cx="109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Coolant</a:t>
            </a:r>
          </a:p>
        </p:txBody>
      </p:sp>
      <p:sp>
        <p:nvSpPr>
          <p:cNvPr id="78868" name="Text Box 20"/>
          <p:cNvSpPr txBox="1">
            <a:spLocks noChangeArrowheads="1"/>
          </p:cNvSpPr>
          <p:nvPr/>
        </p:nvSpPr>
        <p:spPr bwMode="auto">
          <a:xfrm>
            <a:off x="4051300" y="4592638"/>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69" name="Text Box 21"/>
          <p:cNvSpPr txBox="1">
            <a:spLocks noChangeArrowheads="1"/>
          </p:cNvSpPr>
          <p:nvPr/>
        </p:nvSpPr>
        <p:spPr bwMode="auto">
          <a:xfrm>
            <a:off x="5289550" y="4627563"/>
            <a:ext cx="881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000">
                <a:solidFill>
                  <a:srgbClr val="FFFFFF"/>
                </a:solidFill>
              </a:rPr>
              <a:t>Pump</a:t>
            </a:r>
          </a:p>
        </p:txBody>
      </p:sp>
      <p:sp>
        <p:nvSpPr>
          <p:cNvPr id="78870" name="Text Box 22"/>
          <p:cNvSpPr txBox="1">
            <a:spLocks noChangeArrowheads="1"/>
          </p:cNvSpPr>
          <p:nvPr/>
        </p:nvSpPr>
        <p:spPr bwMode="auto">
          <a:xfrm>
            <a:off x="2362200" y="4848225"/>
            <a:ext cx="1363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Moderator</a:t>
            </a:r>
          </a:p>
        </p:txBody>
      </p:sp>
      <p:sp>
        <p:nvSpPr>
          <p:cNvPr id="78871" name="Text Box 23"/>
          <p:cNvSpPr txBox="1">
            <a:spLocks noChangeArrowheads="1"/>
          </p:cNvSpPr>
          <p:nvPr/>
        </p:nvSpPr>
        <p:spPr bwMode="auto">
          <a:xfrm>
            <a:off x="5726113" y="4719638"/>
            <a:ext cx="1031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 water input</a:t>
            </a:r>
          </a:p>
        </p:txBody>
      </p:sp>
      <p:sp>
        <p:nvSpPr>
          <p:cNvPr id="78872" name="Text Box 24"/>
          <p:cNvSpPr txBox="1">
            <a:spLocks noChangeArrowheads="1"/>
          </p:cNvSpPr>
          <p:nvPr/>
        </p:nvSpPr>
        <p:spPr bwMode="auto">
          <a:xfrm>
            <a:off x="6661150" y="4584700"/>
            <a:ext cx="1143000" cy="269875"/>
          </a:xfrm>
          <a:prstGeom prst="rect">
            <a:avLst/>
          </a:prstGeom>
          <a:solidFill>
            <a:srgbClr val="FFFF99"/>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Waste heat</a:t>
            </a:r>
          </a:p>
        </p:txBody>
      </p:sp>
      <p:sp>
        <p:nvSpPr>
          <p:cNvPr id="78873" name="Text Box 25"/>
          <p:cNvSpPr txBox="1">
            <a:spLocks noChangeArrowheads="1"/>
          </p:cNvSpPr>
          <p:nvPr/>
        </p:nvSpPr>
        <p:spPr bwMode="auto">
          <a:xfrm>
            <a:off x="381000" y="4419600"/>
            <a:ext cx="1274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Shielding</a:t>
            </a:r>
          </a:p>
        </p:txBody>
      </p:sp>
      <p:sp>
        <p:nvSpPr>
          <p:cNvPr id="78874" name="Text Box 26"/>
          <p:cNvSpPr txBox="1">
            <a:spLocks noChangeArrowheads="1"/>
          </p:cNvSpPr>
          <p:nvPr/>
        </p:nvSpPr>
        <p:spPr bwMode="auto">
          <a:xfrm>
            <a:off x="457200" y="4876800"/>
            <a:ext cx="1985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Pressure vessel</a:t>
            </a:r>
          </a:p>
        </p:txBody>
      </p:sp>
      <p:sp>
        <p:nvSpPr>
          <p:cNvPr id="78875" name="Text Box 27"/>
          <p:cNvSpPr txBox="1">
            <a:spLocks noChangeArrowheads="1"/>
          </p:cNvSpPr>
          <p:nvPr/>
        </p:nvSpPr>
        <p:spPr bwMode="auto">
          <a:xfrm>
            <a:off x="1981200" y="516413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Coolant passage</a:t>
            </a:r>
          </a:p>
        </p:txBody>
      </p:sp>
      <p:sp>
        <p:nvSpPr>
          <p:cNvPr id="78876" name="Text Box 28"/>
          <p:cNvSpPr txBox="1">
            <a:spLocks noChangeArrowheads="1"/>
          </p:cNvSpPr>
          <p:nvPr/>
        </p:nvSpPr>
        <p:spPr bwMode="auto">
          <a:xfrm>
            <a:off x="3690938" y="5410200"/>
            <a:ext cx="88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Water</a:t>
            </a:r>
          </a:p>
        </p:txBody>
      </p:sp>
      <p:sp>
        <p:nvSpPr>
          <p:cNvPr id="78877" name="Text Box 29"/>
          <p:cNvSpPr txBox="1">
            <a:spLocks noChangeArrowheads="1"/>
          </p:cNvSpPr>
          <p:nvPr/>
        </p:nvSpPr>
        <p:spPr bwMode="auto">
          <a:xfrm>
            <a:off x="4343400" y="5410200"/>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Condenser</a:t>
            </a:r>
          </a:p>
        </p:txBody>
      </p:sp>
      <p:sp>
        <p:nvSpPr>
          <p:cNvPr id="78878" name="Text Box 30"/>
          <p:cNvSpPr txBox="1">
            <a:spLocks noChangeArrowheads="1"/>
          </p:cNvSpPr>
          <p:nvPr/>
        </p:nvSpPr>
        <p:spPr bwMode="auto">
          <a:xfrm>
            <a:off x="0" y="5791200"/>
            <a:ext cx="2819400" cy="762000"/>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Periodic removal and storage of radioactive wastes and spent fuel assemblies</a:t>
            </a:r>
          </a:p>
        </p:txBody>
      </p:sp>
      <p:sp>
        <p:nvSpPr>
          <p:cNvPr id="78879" name="Text Box 31"/>
          <p:cNvSpPr txBox="1">
            <a:spLocks noChangeArrowheads="1"/>
          </p:cNvSpPr>
          <p:nvPr/>
        </p:nvSpPr>
        <p:spPr bwMode="auto">
          <a:xfrm>
            <a:off x="2895600" y="5819775"/>
            <a:ext cx="2057400" cy="733425"/>
          </a:xfrm>
          <a:prstGeom prst="rect">
            <a:avLst/>
          </a:prstGeom>
          <a:solidFill>
            <a:srgbClr val="CCFFCC"/>
          </a:solidFill>
          <a:ln w="9525">
            <a:solidFill>
              <a:schemeClr val="tx1"/>
            </a:solidFill>
            <a:miter lim="800000"/>
            <a:headEnd/>
            <a:tailEnd/>
          </a:ln>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000000"/>
                </a:solidFill>
              </a:rPr>
              <a:t>Periodic removal and storage of radioactive liquid wastes</a:t>
            </a:r>
          </a:p>
        </p:txBody>
      </p:sp>
      <p:sp>
        <p:nvSpPr>
          <p:cNvPr id="78880" name="Text Box 32"/>
          <p:cNvSpPr txBox="1">
            <a:spLocks noChangeArrowheads="1"/>
          </p:cNvSpPr>
          <p:nvPr/>
        </p:nvSpPr>
        <p:spPr bwMode="auto">
          <a:xfrm>
            <a:off x="5494338" y="5715000"/>
            <a:ext cx="1820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400">
                <a:solidFill>
                  <a:srgbClr val="FFFFFF"/>
                </a:solidFill>
              </a:rPr>
              <a:t>Water source (river, lake, ocean)</a:t>
            </a:r>
          </a:p>
        </p:txBody>
      </p:sp>
      <p:sp>
        <p:nvSpPr>
          <p:cNvPr id="78881" name="Line 33"/>
          <p:cNvSpPr>
            <a:spLocks noChangeShapeType="1"/>
          </p:cNvSpPr>
          <p:nvPr/>
        </p:nvSpPr>
        <p:spPr bwMode="auto">
          <a:xfrm flipV="1">
            <a:off x="5351463" y="2692400"/>
            <a:ext cx="247650" cy="890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2" name="Line 34"/>
          <p:cNvSpPr>
            <a:spLocks noChangeShapeType="1"/>
          </p:cNvSpPr>
          <p:nvPr/>
        </p:nvSpPr>
        <p:spPr bwMode="auto">
          <a:xfrm flipH="1">
            <a:off x="4481513" y="2667000"/>
            <a:ext cx="242887" cy="784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3" name="Line 35"/>
          <p:cNvSpPr>
            <a:spLocks noChangeShapeType="1"/>
          </p:cNvSpPr>
          <p:nvPr/>
        </p:nvSpPr>
        <p:spPr bwMode="auto">
          <a:xfrm flipV="1">
            <a:off x="3962400" y="2779713"/>
            <a:ext cx="174625" cy="420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4" name="Line 36"/>
          <p:cNvSpPr>
            <a:spLocks noChangeShapeType="1"/>
          </p:cNvSpPr>
          <p:nvPr/>
        </p:nvSpPr>
        <p:spPr bwMode="auto">
          <a:xfrm flipV="1">
            <a:off x="3276600" y="2444750"/>
            <a:ext cx="501650" cy="1136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5" name="Line 37"/>
          <p:cNvSpPr>
            <a:spLocks noChangeShapeType="1"/>
          </p:cNvSpPr>
          <p:nvPr/>
        </p:nvSpPr>
        <p:spPr bwMode="auto">
          <a:xfrm flipV="1">
            <a:off x="3338513" y="2133600"/>
            <a:ext cx="14287" cy="3190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38"/>
          <p:cNvSpPr>
            <a:spLocks noChangeShapeType="1"/>
          </p:cNvSpPr>
          <p:nvPr/>
        </p:nvSpPr>
        <p:spPr bwMode="auto">
          <a:xfrm flipV="1">
            <a:off x="2133600" y="1701800"/>
            <a:ext cx="933450" cy="187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Line 39"/>
          <p:cNvSpPr>
            <a:spLocks noChangeShapeType="1"/>
          </p:cNvSpPr>
          <p:nvPr/>
        </p:nvSpPr>
        <p:spPr bwMode="auto">
          <a:xfrm flipV="1">
            <a:off x="2286000" y="1701800"/>
            <a:ext cx="781050" cy="1955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8" name="Line 40"/>
          <p:cNvSpPr>
            <a:spLocks noChangeShapeType="1"/>
          </p:cNvSpPr>
          <p:nvPr/>
        </p:nvSpPr>
        <p:spPr bwMode="auto">
          <a:xfrm flipH="1" flipV="1">
            <a:off x="1501775" y="3417888"/>
            <a:ext cx="579438" cy="773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9" name="Line 41"/>
          <p:cNvSpPr>
            <a:spLocks noChangeShapeType="1"/>
          </p:cNvSpPr>
          <p:nvPr/>
        </p:nvSpPr>
        <p:spPr bwMode="auto">
          <a:xfrm flipH="1">
            <a:off x="1295400" y="45720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0" name="Line 42"/>
          <p:cNvSpPr>
            <a:spLocks noChangeShapeType="1"/>
          </p:cNvSpPr>
          <p:nvPr/>
        </p:nvSpPr>
        <p:spPr bwMode="auto">
          <a:xfrm flipH="1">
            <a:off x="1677988" y="4521200"/>
            <a:ext cx="287337" cy="4381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1" name="Line 43"/>
          <p:cNvSpPr>
            <a:spLocks noChangeShapeType="1"/>
          </p:cNvSpPr>
          <p:nvPr/>
        </p:nvSpPr>
        <p:spPr bwMode="auto">
          <a:xfrm>
            <a:off x="2209800" y="4419600"/>
            <a:ext cx="0" cy="838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2" name="Line 44"/>
          <p:cNvSpPr>
            <a:spLocks noChangeShapeType="1"/>
          </p:cNvSpPr>
          <p:nvPr/>
        </p:nvSpPr>
        <p:spPr bwMode="auto">
          <a:xfrm>
            <a:off x="2362200" y="4343400"/>
            <a:ext cx="25717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3" name="Line 45"/>
          <p:cNvSpPr>
            <a:spLocks noChangeShapeType="1"/>
          </p:cNvSpPr>
          <p:nvPr/>
        </p:nvSpPr>
        <p:spPr bwMode="auto">
          <a:xfrm flipH="1">
            <a:off x="3130550" y="4521200"/>
            <a:ext cx="192088" cy="174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4" name="Line 46"/>
          <p:cNvSpPr>
            <a:spLocks noChangeShapeType="1"/>
          </p:cNvSpPr>
          <p:nvPr/>
        </p:nvSpPr>
        <p:spPr bwMode="auto">
          <a:xfrm flipH="1">
            <a:off x="4002088" y="5029200"/>
            <a:ext cx="112712" cy="449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5" name="Line 47"/>
          <p:cNvSpPr>
            <a:spLocks noChangeShapeType="1"/>
          </p:cNvSpPr>
          <p:nvPr/>
        </p:nvSpPr>
        <p:spPr bwMode="auto">
          <a:xfrm flipH="1">
            <a:off x="4616450" y="4800600"/>
            <a:ext cx="107950" cy="6461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7507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What Is the Nuclear Fuel Cycle?</a:t>
            </a:r>
          </a:p>
        </p:txBody>
      </p:sp>
      <p:sp>
        <p:nvSpPr>
          <p:cNvPr id="80899" name="Rectangle 3"/>
          <p:cNvSpPr>
            <a:spLocks noGrp="1" noChangeArrowheads="1"/>
          </p:cNvSpPr>
          <p:nvPr>
            <p:ph idx="1"/>
          </p:nvPr>
        </p:nvSpPr>
        <p:spPr/>
        <p:txBody>
          <a:bodyPr>
            <a:normAutofit fontScale="92500" lnSpcReduction="20000"/>
          </a:bodyPr>
          <a:lstStyle/>
          <a:p>
            <a:pPr eaLnBrk="1" hangingPunct="1"/>
            <a:r>
              <a:rPr lang="en-US" smtClean="0"/>
              <a:t>Mine the uranium</a:t>
            </a:r>
          </a:p>
          <a:p>
            <a:pPr eaLnBrk="1" hangingPunct="1"/>
            <a:endParaRPr lang="en-US" smtClean="0"/>
          </a:p>
          <a:p>
            <a:pPr eaLnBrk="1" hangingPunct="1"/>
            <a:r>
              <a:rPr lang="en-US" smtClean="0"/>
              <a:t>Process the uranium to make the fuel</a:t>
            </a:r>
          </a:p>
          <a:p>
            <a:pPr eaLnBrk="1" hangingPunct="1"/>
            <a:endParaRPr lang="en-US" smtClean="0"/>
          </a:p>
          <a:p>
            <a:pPr eaLnBrk="1" hangingPunct="1"/>
            <a:r>
              <a:rPr lang="en-US" smtClean="0"/>
              <a:t>Use it in the reactor</a:t>
            </a:r>
          </a:p>
          <a:p>
            <a:pPr eaLnBrk="1" hangingPunct="1"/>
            <a:endParaRPr lang="en-US" smtClean="0"/>
          </a:p>
          <a:p>
            <a:pPr eaLnBrk="1" hangingPunct="1"/>
            <a:r>
              <a:rPr lang="en-US" smtClean="0"/>
              <a:t>Safely store the radioactive waste</a:t>
            </a:r>
          </a:p>
          <a:p>
            <a:pPr eaLnBrk="1" hangingPunct="1"/>
            <a:endParaRPr lang="en-US" smtClean="0"/>
          </a:p>
          <a:p>
            <a:pPr eaLnBrk="1" hangingPunct="1"/>
            <a:r>
              <a:rPr lang="en-US" b="1" smtClean="0">
                <a:solidFill>
                  <a:srgbClr val="1F881A"/>
                </a:solidFill>
              </a:rPr>
              <a:t>Decommission</a:t>
            </a:r>
            <a:r>
              <a:rPr lang="en-US" smtClean="0"/>
              <a:t> the reactor</a:t>
            </a:r>
          </a:p>
        </p:txBody>
      </p:sp>
    </p:spTree>
    <p:extLst>
      <p:ext uri="{BB962C8B-B14F-4D97-AF65-F5344CB8AC3E}">
        <p14:creationId xmlns:p14="http://schemas.microsoft.com/office/powerpoint/2010/main" val="163072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1" descr="1519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76200"/>
            <a:ext cx="87661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hidden="1"/>
          <p:cNvSpPr>
            <a:spLocks noGrp="1" noChangeArrowheads="1"/>
          </p:cNvSpPr>
          <p:nvPr>
            <p:ph type="title"/>
          </p:nvPr>
        </p:nvSpPr>
        <p:spPr/>
        <p:txBody>
          <a:bodyPr/>
          <a:lstStyle/>
          <a:p>
            <a:pPr eaLnBrk="1" hangingPunct="1"/>
            <a:endParaRPr lang="en-US" smtClean="0"/>
          </a:p>
        </p:txBody>
      </p:sp>
      <p:sp>
        <p:nvSpPr>
          <p:cNvPr id="82948"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15-19, p. 389</a:t>
            </a:r>
          </a:p>
        </p:txBody>
      </p:sp>
      <p:sp>
        <p:nvSpPr>
          <p:cNvPr id="82949" name="Text Box 5"/>
          <p:cNvSpPr txBox="1">
            <a:spLocks noChangeArrowheads="1"/>
          </p:cNvSpPr>
          <p:nvPr/>
        </p:nvSpPr>
        <p:spPr bwMode="auto">
          <a:xfrm>
            <a:off x="1371600" y="404813"/>
            <a:ext cx="2011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Fuel assemblies</a:t>
            </a:r>
          </a:p>
        </p:txBody>
      </p:sp>
      <p:sp>
        <p:nvSpPr>
          <p:cNvPr id="82950" name="Text Box 6"/>
          <p:cNvSpPr txBox="1">
            <a:spLocks noChangeArrowheads="1"/>
          </p:cNvSpPr>
          <p:nvPr/>
        </p:nvSpPr>
        <p:spPr bwMode="auto">
          <a:xfrm>
            <a:off x="7002463" y="328613"/>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Decommissioning of reactor</a:t>
            </a:r>
          </a:p>
        </p:txBody>
      </p:sp>
      <p:sp>
        <p:nvSpPr>
          <p:cNvPr id="82951" name="Text Box 7"/>
          <p:cNvSpPr txBox="1">
            <a:spLocks noChangeArrowheads="1"/>
          </p:cNvSpPr>
          <p:nvPr/>
        </p:nvSpPr>
        <p:spPr bwMode="auto">
          <a:xfrm>
            <a:off x="0" y="1179513"/>
            <a:ext cx="1358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en-US" sz="1600">
                <a:solidFill>
                  <a:srgbClr val="000000"/>
                </a:solidFill>
              </a:rPr>
              <a:t>Enrichment of UF</a:t>
            </a:r>
            <a:r>
              <a:rPr lang="en-US" sz="1600" baseline="-25000">
                <a:solidFill>
                  <a:srgbClr val="000000"/>
                </a:solidFill>
              </a:rPr>
              <a:t>6</a:t>
            </a:r>
          </a:p>
        </p:txBody>
      </p:sp>
      <p:sp>
        <p:nvSpPr>
          <p:cNvPr id="82952" name="Text Box 8"/>
          <p:cNvSpPr txBox="1">
            <a:spLocks noChangeArrowheads="1"/>
          </p:cNvSpPr>
          <p:nvPr/>
        </p:nvSpPr>
        <p:spPr bwMode="auto">
          <a:xfrm>
            <a:off x="3729038" y="1127125"/>
            <a:ext cx="1096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Reactor</a:t>
            </a:r>
          </a:p>
        </p:txBody>
      </p:sp>
      <p:sp>
        <p:nvSpPr>
          <p:cNvPr id="82953" name="Text Box 9"/>
          <p:cNvSpPr txBox="1">
            <a:spLocks noChangeArrowheads="1"/>
          </p:cNvSpPr>
          <p:nvPr/>
        </p:nvSpPr>
        <p:spPr bwMode="auto">
          <a:xfrm>
            <a:off x="1308100" y="1416050"/>
            <a:ext cx="194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Fuel fabrication</a:t>
            </a:r>
          </a:p>
        </p:txBody>
      </p:sp>
      <p:sp>
        <p:nvSpPr>
          <p:cNvPr id="82954" name="Text Box 10"/>
          <p:cNvSpPr txBox="1">
            <a:spLocks noChangeArrowheads="1"/>
          </p:cNvSpPr>
          <p:nvPr/>
        </p:nvSpPr>
        <p:spPr bwMode="auto">
          <a:xfrm>
            <a:off x="2286000" y="1797050"/>
            <a:ext cx="2743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(conversion of enriched UF</a:t>
            </a:r>
            <a:r>
              <a:rPr lang="en-US" sz="1400" baseline="-25000">
                <a:solidFill>
                  <a:srgbClr val="000000"/>
                </a:solidFill>
              </a:rPr>
              <a:t>6</a:t>
            </a:r>
            <a:r>
              <a:rPr lang="en-US" sz="1400">
                <a:solidFill>
                  <a:srgbClr val="000000"/>
                </a:solidFill>
              </a:rPr>
              <a:t> to UO to UO</a:t>
            </a:r>
            <a:r>
              <a:rPr lang="en-US" sz="1400" baseline="-25000">
                <a:solidFill>
                  <a:srgbClr val="000000"/>
                </a:solidFill>
              </a:rPr>
              <a:t>2</a:t>
            </a:r>
            <a:r>
              <a:rPr lang="en-US" sz="1400">
                <a:solidFill>
                  <a:srgbClr val="000000"/>
                </a:solidFill>
              </a:rPr>
              <a:t> and fabrication of fuel assemblies)</a:t>
            </a:r>
          </a:p>
        </p:txBody>
      </p:sp>
      <p:sp>
        <p:nvSpPr>
          <p:cNvPr id="82955" name="Text Box 11"/>
          <p:cNvSpPr txBox="1">
            <a:spLocks noChangeArrowheads="1"/>
          </p:cNvSpPr>
          <p:nvPr/>
        </p:nvSpPr>
        <p:spPr bwMode="auto">
          <a:xfrm>
            <a:off x="5105400" y="2108200"/>
            <a:ext cx="250348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r" eaLnBrk="1" hangingPunct="1"/>
            <a:r>
              <a:rPr lang="en-US" sz="1400">
                <a:solidFill>
                  <a:srgbClr val="000000"/>
                </a:solidFill>
              </a:rPr>
              <a:t>Temporary storage of spent fuel assemblies underwater or in dry casks</a:t>
            </a:r>
          </a:p>
        </p:txBody>
      </p:sp>
      <p:sp>
        <p:nvSpPr>
          <p:cNvPr id="82956" name="Text Box 12"/>
          <p:cNvSpPr txBox="1">
            <a:spLocks noChangeArrowheads="1"/>
          </p:cNvSpPr>
          <p:nvPr/>
        </p:nvSpPr>
        <p:spPr bwMode="auto">
          <a:xfrm>
            <a:off x="0" y="2479675"/>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Conversion of U</a:t>
            </a:r>
            <a:r>
              <a:rPr lang="en-US" sz="1600" baseline="-25000">
                <a:solidFill>
                  <a:srgbClr val="000000"/>
                </a:solidFill>
              </a:rPr>
              <a:t>3</a:t>
            </a:r>
            <a:r>
              <a:rPr lang="en-US" sz="1600">
                <a:solidFill>
                  <a:srgbClr val="000000"/>
                </a:solidFill>
              </a:rPr>
              <a:t>O</a:t>
            </a:r>
            <a:r>
              <a:rPr lang="en-US" sz="1600" baseline="-25000">
                <a:solidFill>
                  <a:srgbClr val="000000"/>
                </a:solidFill>
              </a:rPr>
              <a:t>8</a:t>
            </a:r>
            <a:r>
              <a:rPr lang="en-US" sz="1600">
                <a:solidFill>
                  <a:srgbClr val="000000"/>
                </a:solidFill>
              </a:rPr>
              <a:t> </a:t>
            </a:r>
          </a:p>
          <a:p>
            <a:pPr eaLnBrk="1" hangingPunct="1"/>
            <a:r>
              <a:rPr lang="en-US" sz="1600">
                <a:solidFill>
                  <a:srgbClr val="000000"/>
                </a:solidFill>
              </a:rPr>
              <a:t>to UF</a:t>
            </a:r>
            <a:r>
              <a:rPr lang="en-US" sz="1600" baseline="-25000">
                <a:solidFill>
                  <a:srgbClr val="000000"/>
                </a:solidFill>
              </a:rPr>
              <a:t>6</a:t>
            </a:r>
          </a:p>
        </p:txBody>
      </p:sp>
      <p:sp>
        <p:nvSpPr>
          <p:cNvPr id="82957" name="Text Box 13"/>
          <p:cNvSpPr txBox="1">
            <a:spLocks noChangeArrowheads="1"/>
          </p:cNvSpPr>
          <p:nvPr/>
        </p:nvSpPr>
        <p:spPr bwMode="auto">
          <a:xfrm>
            <a:off x="1981200" y="2544763"/>
            <a:ext cx="20494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algn="ctr" eaLnBrk="1" hangingPunct="1"/>
            <a:r>
              <a:rPr lang="pt-BR" sz="1400">
                <a:solidFill>
                  <a:srgbClr val="000000"/>
                </a:solidFill>
              </a:rPr>
              <a:t>Uranium-235 as UF</a:t>
            </a:r>
            <a:r>
              <a:rPr lang="pt-BR" sz="1400" baseline="-25000">
                <a:solidFill>
                  <a:srgbClr val="000000"/>
                </a:solidFill>
              </a:rPr>
              <a:t>6</a:t>
            </a:r>
            <a:r>
              <a:rPr lang="pt-BR" sz="1400">
                <a:solidFill>
                  <a:srgbClr val="000000"/>
                </a:solidFill>
              </a:rPr>
              <a:t> Plutonium-239 as PuO</a:t>
            </a:r>
            <a:r>
              <a:rPr lang="pt-BR" sz="1400" baseline="-25000">
                <a:solidFill>
                  <a:srgbClr val="000000"/>
                </a:solidFill>
              </a:rPr>
              <a:t>2</a:t>
            </a:r>
            <a:endParaRPr lang="en-US" sz="1400" baseline="-25000">
              <a:solidFill>
                <a:srgbClr val="000000"/>
              </a:solidFill>
            </a:endParaRPr>
          </a:p>
        </p:txBody>
      </p:sp>
      <p:sp>
        <p:nvSpPr>
          <p:cNvPr id="82958" name="Text Box 14"/>
          <p:cNvSpPr txBox="1">
            <a:spLocks noChangeArrowheads="1"/>
          </p:cNvSpPr>
          <p:nvPr/>
        </p:nvSpPr>
        <p:spPr bwMode="auto">
          <a:xfrm>
            <a:off x="4303713" y="2887663"/>
            <a:ext cx="1681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Spent fuel reprocessing</a:t>
            </a:r>
          </a:p>
        </p:txBody>
      </p:sp>
      <p:sp>
        <p:nvSpPr>
          <p:cNvPr id="82959" name="Text Box 15"/>
          <p:cNvSpPr txBox="1">
            <a:spLocks noChangeArrowheads="1"/>
          </p:cNvSpPr>
          <p:nvPr/>
        </p:nvSpPr>
        <p:spPr bwMode="auto">
          <a:xfrm>
            <a:off x="1431925" y="3709988"/>
            <a:ext cx="2316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600">
                <a:solidFill>
                  <a:srgbClr val="000000"/>
                </a:solidFill>
              </a:rPr>
              <a:t>Low-level radiation with long half-life</a:t>
            </a:r>
          </a:p>
        </p:txBody>
      </p:sp>
      <p:sp>
        <p:nvSpPr>
          <p:cNvPr id="82960" name="Text Box 16"/>
          <p:cNvSpPr txBox="1">
            <a:spLocks noChangeArrowheads="1"/>
          </p:cNvSpPr>
          <p:nvPr/>
        </p:nvSpPr>
        <p:spPr bwMode="auto">
          <a:xfrm>
            <a:off x="7467600" y="4689475"/>
            <a:ext cx="167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FFFFFF"/>
                </a:solidFill>
              </a:rPr>
              <a:t>Geologic disposal of moderate- and high-level radioactive wastes</a:t>
            </a:r>
          </a:p>
        </p:txBody>
      </p:sp>
      <p:sp>
        <p:nvSpPr>
          <p:cNvPr id="82961" name="Text Box 17"/>
          <p:cNvSpPr txBox="1">
            <a:spLocks noChangeArrowheads="1"/>
          </p:cNvSpPr>
          <p:nvPr/>
        </p:nvSpPr>
        <p:spPr bwMode="auto">
          <a:xfrm>
            <a:off x="2338388" y="5734050"/>
            <a:ext cx="2838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200">
                <a:solidFill>
                  <a:srgbClr val="000000"/>
                </a:solidFill>
              </a:rPr>
              <a:t>Open fuel cycle today </a:t>
            </a:r>
          </a:p>
          <a:p>
            <a:pPr eaLnBrk="1" hangingPunct="1"/>
            <a:r>
              <a:rPr lang="en-US" sz="1200">
                <a:solidFill>
                  <a:srgbClr val="000000"/>
                </a:solidFill>
              </a:rPr>
              <a:t>Recycling of nuclear fuel</a:t>
            </a:r>
          </a:p>
        </p:txBody>
      </p:sp>
    </p:spTree>
    <p:extLst>
      <p:ext uri="{BB962C8B-B14F-4D97-AF65-F5344CB8AC3E}">
        <p14:creationId xmlns:p14="http://schemas.microsoft.com/office/powerpoint/2010/main" val="66295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1" descr="152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76200"/>
            <a:ext cx="53213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hidden="1"/>
          <p:cNvSpPr>
            <a:spLocks noGrp="1" noChangeArrowheads="1"/>
          </p:cNvSpPr>
          <p:nvPr>
            <p:ph type="title"/>
          </p:nvPr>
        </p:nvSpPr>
        <p:spPr/>
        <p:txBody>
          <a:bodyPr/>
          <a:lstStyle/>
          <a:p>
            <a:pPr eaLnBrk="1" hangingPunct="1"/>
            <a:endParaRPr lang="en-US" smtClean="0"/>
          </a:p>
        </p:txBody>
      </p:sp>
      <p:sp>
        <p:nvSpPr>
          <p:cNvPr id="90116"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15-21, p. 391</a:t>
            </a:r>
          </a:p>
        </p:txBody>
      </p:sp>
      <p:sp>
        <p:nvSpPr>
          <p:cNvPr id="90117" name="Text Box 5"/>
          <p:cNvSpPr txBox="1">
            <a:spLocks noChangeArrowheads="1"/>
          </p:cNvSpPr>
          <p:nvPr/>
        </p:nvSpPr>
        <p:spPr bwMode="auto">
          <a:xfrm>
            <a:off x="1981200" y="304800"/>
            <a:ext cx="286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3200">
                <a:solidFill>
                  <a:srgbClr val="95AFC1"/>
                </a:solidFill>
              </a:rPr>
              <a:t>TRADE-OFFS</a:t>
            </a:r>
            <a:endParaRPr lang="en-US" sz="3200">
              <a:solidFill>
                <a:srgbClr val="95AFC1"/>
              </a:solidFill>
            </a:endParaRPr>
          </a:p>
        </p:txBody>
      </p:sp>
      <p:sp>
        <p:nvSpPr>
          <p:cNvPr id="90118" name="Text Box 6"/>
          <p:cNvSpPr txBox="1">
            <a:spLocks noChangeArrowheads="1"/>
          </p:cNvSpPr>
          <p:nvPr/>
        </p:nvSpPr>
        <p:spPr bwMode="auto">
          <a:xfrm>
            <a:off x="2581275" y="1100138"/>
            <a:ext cx="4502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FFFFFF"/>
                </a:solidFill>
              </a:rPr>
              <a:t>Conventional Nuclear Fuel Cycle</a:t>
            </a:r>
          </a:p>
        </p:txBody>
      </p:sp>
      <p:sp>
        <p:nvSpPr>
          <p:cNvPr id="90119" name="Text Box 7"/>
          <p:cNvSpPr txBox="1">
            <a:spLocks noChangeArrowheads="1"/>
          </p:cNvSpPr>
          <p:nvPr/>
        </p:nvSpPr>
        <p:spPr bwMode="auto">
          <a:xfrm>
            <a:off x="1865313" y="1882775"/>
            <a:ext cx="213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Large fuel supply</a:t>
            </a:r>
          </a:p>
        </p:txBody>
      </p:sp>
      <p:sp>
        <p:nvSpPr>
          <p:cNvPr id="90120" name="Text Box 8"/>
          <p:cNvSpPr txBox="1">
            <a:spLocks noChangeArrowheads="1"/>
          </p:cNvSpPr>
          <p:nvPr/>
        </p:nvSpPr>
        <p:spPr bwMode="auto">
          <a:xfrm>
            <a:off x="4953000" y="1882775"/>
            <a:ext cx="2206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Cannot compete economically without huge government subsidies</a:t>
            </a:r>
          </a:p>
        </p:txBody>
      </p:sp>
      <p:sp>
        <p:nvSpPr>
          <p:cNvPr id="90121" name="Text Box 9"/>
          <p:cNvSpPr txBox="1">
            <a:spLocks noChangeArrowheads="1"/>
          </p:cNvSpPr>
          <p:nvPr/>
        </p:nvSpPr>
        <p:spPr bwMode="auto">
          <a:xfrm>
            <a:off x="1865313" y="1592263"/>
            <a:ext cx="2112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Advantages</a:t>
            </a:r>
            <a:endParaRPr lang="en-US" sz="1800">
              <a:solidFill>
                <a:srgbClr val="003B6B"/>
              </a:solidFill>
            </a:endParaRPr>
          </a:p>
        </p:txBody>
      </p:sp>
      <p:sp>
        <p:nvSpPr>
          <p:cNvPr id="90122" name="Text Box 10"/>
          <p:cNvSpPr txBox="1">
            <a:spLocks noChangeArrowheads="1"/>
          </p:cNvSpPr>
          <p:nvPr/>
        </p:nvSpPr>
        <p:spPr bwMode="auto">
          <a:xfrm>
            <a:off x="4953000" y="1592263"/>
            <a:ext cx="2130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pt-BR" sz="1800">
                <a:solidFill>
                  <a:srgbClr val="003B6B"/>
                </a:solidFill>
              </a:rPr>
              <a:t>Disadvantages</a:t>
            </a:r>
            <a:endParaRPr lang="en-US" sz="1800">
              <a:solidFill>
                <a:srgbClr val="003B6B"/>
              </a:solidFill>
            </a:endParaRPr>
          </a:p>
        </p:txBody>
      </p:sp>
      <p:sp>
        <p:nvSpPr>
          <p:cNvPr id="90123" name="Text Box 11"/>
          <p:cNvSpPr txBox="1">
            <a:spLocks noChangeArrowheads="1"/>
          </p:cNvSpPr>
          <p:nvPr/>
        </p:nvSpPr>
        <p:spPr bwMode="auto">
          <a:xfrm>
            <a:off x="1865313" y="2235200"/>
            <a:ext cx="23288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environmental impact (without accidents)</a:t>
            </a:r>
          </a:p>
        </p:txBody>
      </p:sp>
      <p:sp>
        <p:nvSpPr>
          <p:cNvPr id="90124" name="Text Box 12"/>
          <p:cNvSpPr txBox="1">
            <a:spLocks noChangeArrowheads="1"/>
          </p:cNvSpPr>
          <p:nvPr/>
        </p:nvSpPr>
        <p:spPr bwMode="auto">
          <a:xfrm>
            <a:off x="4953000" y="2744788"/>
            <a:ext cx="2506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net energy yield</a:t>
            </a:r>
          </a:p>
        </p:txBody>
      </p:sp>
      <p:sp>
        <p:nvSpPr>
          <p:cNvPr id="90125" name="Text Box 13"/>
          <p:cNvSpPr txBox="1">
            <a:spLocks noChangeArrowheads="1"/>
          </p:cNvSpPr>
          <p:nvPr/>
        </p:nvSpPr>
        <p:spPr bwMode="auto">
          <a:xfrm>
            <a:off x="4953000" y="3005138"/>
            <a:ext cx="23796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High environmental impact (with major accidents)</a:t>
            </a:r>
          </a:p>
        </p:txBody>
      </p:sp>
      <p:sp>
        <p:nvSpPr>
          <p:cNvPr id="90126" name="Text Box 14"/>
          <p:cNvSpPr txBox="1">
            <a:spLocks noChangeArrowheads="1"/>
          </p:cNvSpPr>
          <p:nvPr/>
        </p:nvSpPr>
        <p:spPr bwMode="auto">
          <a:xfrm>
            <a:off x="1865313" y="3194050"/>
            <a:ext cx="2020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Emits 1/6 as much CO</a:t>
            </a:r>
            <a:r>
              <a:rPr lang="en-US" sz="1400" baseline="-25000">
                <a:solidFill>
                  <a:srgbClr val="000000"/>
                </a:solidFill>
              </a:rPr>
              <a:t>2</a:t>
            </a:r>
            <a:r>
              <a:rPr lang="en-US" sz="1400">
                <a:solidFill>
                  <a:srgbClr val="000000"/>
                </a:solidFill>
              </a:rPr>
              <a:t> as coal</a:t>
            </a:r>
          </a:p>
        </p:txBody>
      </p:sp>
      <p:sp>
        <p:nvSpPr>
          <p:cNvPr id="90127" name="Text Box 15"/>
          <p:cNvSpPr txBox="1">
            <a:spLocks noChangeArrowheads="1"/>
          </p:cNvSpPr>
          <p:nvPr/>
        </p:nvSpPr>
        <p:spPr bwMode="auto">
          <a:xfrm>
            <a:off x="4953000" y="3709988"/>
            <a:ext cx="249396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Environmental costs not included in market price</a:t>
            </a:r>
          </a:p>
        </p:txBody>
      </p:sp>
      <p:sp>
        <p:nvSpPr>
          <p:cNvPr id="90128" name="Text Box 16"/>
          <p:cNvSpPr txBox="1">
            <a:spLocks noChangeArrowheads="1"/>
          </p:cNvSpPr>
          <p:nvPr/>
        </p:nvSpPr>
        <p:spPr bwMode="auto">
          <a:xfrm>
            <a:off x="4953000" y="4206875"/>
            <a:ext cx="243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Risk of catastrophic accidents</a:t>
            </a:r>
          </a:p>
        </p:txBody>
      </p:sp>
      <p:sp>
        <p:nvSpPr>
          <p:cNvPr id="90129" name="Text Box 17"/>
          <p:cNvSpPr txBox="1">
            <a:spLocks noChangeArrowheads="1"/>
          </p:cNvSpPr>
          <p:nvPr/>
        </p:nvSpPr>
        <p:spPr bwMode="auto">
          <a:xfrm>
            <a:off x="1865313" y="3759200"/>
            <a:ext cx="22494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Moderate land disruption and water pollution (without accidents)</a:t>
            </a:r>
          </a:p>
        </p:txBody>
      </p:sp>
      <p:sp>
        <p:nvSpPr>
          <p:cNvPr id="90130" name="Text Box 18"/>
          <p:cNvSpPr txBox="1">
            <a:spLocks noChangeArrowheads="1"/>
          </p:cNvSpPr>
          <p:nvPr/>
        </p:nvSpPr>
        <p:spPr bwMode="auto">
          <a:xfrm>
            <a:off x="4953000" y="4760913"/>
            <a:ext cx="2540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No widely acceptable solution for long-term storage of radioactive wastes</a:t>
            </a:r>
          </a:p>
        </p:txBody>
      </p:sp>
      <p:sp>
        <p:nvSpPr>
          <p:cNvPr id="90131" name="Text Box 19"/>
          <p:cNvSpPr txBox="1">
            <a:spLocks noChangeArrowheads="1"/>
          </p:cNvSpPr>
          <p:nvPr/>
        </p:nvSpPr>
        <p:spPr bwMode="auto">
          <a:xfrm>
            <a:off x="1865313" y="4718050"/>
            <a:ext cx="2252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Moderate land use</a:t>
            </a:r>
          </a:p>
        </p:txBody>
      </p:sp>
      <p:sp>
        <p:nvSpPr>
          <p:cNvPr id="90132" name="Text Box 20"/>
          <p:cNvSpPr txBox="1">
            <a:spLocks noChangeArrowheads="1"/>
          </p:cNvSpPr>
          <p:nvPr/>
        </p:nvSpPr>
        <p:spPr bwMode="auto">
          <a:xfrm>
            <a:off x="1828800" y="5054600"/>
            <a:ext cx="19812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Low risk of accidents because of multiple safety systems (except for Chernobyl-type reactors)</a:t>
            </a:r>
          </a:p>
        </p:txBody>
      </p:sp>
      <p:sp>
        <p:nvSpPr>
          <p:cNvPr id="90133" name="Text Box 21"/>
          <p:cNvSpPr txBox="1">
            <a:spLocks noChangeArrowheads="1"/>
          </p:cNvSpPr>
          <p:nvPr/>
        </p:nvSpPr>
        <p:spPr bwMode="auto">
          <a:xfrm>
            <a:off x="4953000" y="5957888"/>
            <a:ext cx="23923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Spreads knowledge and technology for building nuclear weapons</a:t>
            </a:r>
          </a:p>
        </p:txBody>
      </p:sp>
      <p:sp>
        <p:nvSpPr>
          <p:cNvPr id="90134" name="Text Box 22"/>
          <p:cNvSpPr txBox="1">
            <a:spLocks noChangeArrowheads="1"/>
          </p:cNvSpPr>
          <p:nvPr/>
        </p:nvSpPr>
        <p:spPr bwMode="auto">
          <a:xfrm>
            <a:off x="4953000" y="5683250"/>
            <a:ext cx="2511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400">
                <a:solidFill>
                  <a:srgbClr val="000000"/>
                </a:solidFill>
              </a:rPr>
              <a:t>Subject to terrorist attacks</a:t>
            </a:r>
          </a:p>
        </p:txBody>
      </p:sp>
    </p:spTree>
    <p:extLst>
      <p:ext uri="{BB962C8B-B14F-4D97-AF65-F5344CB8AC3E}">
        <p14:creationId xmlns:p14="http://schemas.microsoft.com/office/powerpoint/2010/main" val="146466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Will Nuclear Fusion Save Us?</a:t>
            </a:r>
          </a:p>
        </p:txBody>
      </p:sp>
      <p:sp>
        <p:nvSpPr>
          <p:cNvPr id="98307" name="Rectangle 3"/>
          <p:cNvSpPr>
            <a:spLocks noGrp="1" noChangeArrowheads="1"/>
          </p:cNvSpPr>
          <p:nvPr>
            <p:ph idx="1"/>
          </p:nvPr>
        </p:nvSpPr>
        <p:spPr/>
        <p:txBody>
          <a:bodyPr>
            <a:normAutofit fontScale="92500" lnSpcReduction="10000"/>
          </a:bodyPr>
          <a:lstStyle/>
          <a:p>
            <a:pPr eaLnBrk="1" hangingPunct="1"/>
            <a:r>
              <a:rPr lang="en-US" smtClean="0"/>
              <a:t>“</a:t>
            </a:r>
            <a:r>
              <a:rPr lang="en-US" b="1" smtClean="0">
                <a:solidFill>
                  <a:srgbClr val="1F881A"/>
                </a:solidFill>
              </a:rPr>
              <a:t>Nuclear fusion </a:t>
            </a:r>
            <a:r>
              <a:rPr lang="en-US" smtClean="0"/>
              <a:t>is the power of the future and always will be” </a:t>
            </a:r>
          </a:p>
          <a:p>
            <a:pPr lvl="1" eaLnBrk="1" hangingPunct="1">
              <a:buFont typeface="Times" pitchFamily="84" charset="0"/>
              <a:buNone/>
            </a:pPr>
            <a:endParaRPr lang="en-US" sz="2800" smtClean="0"/>
          </a:p>
          <a:p>
            <a:pPr eaLnBrk="1" hangingPunct="1"/>
            <a:r>
              <a:rPr lang="en-US" smtClean="0"/>
              <a:t>Still in the laboratory phase after 50 years of research and $34 billion dollars</a:t>
            </a:r>
          </a:p>
          <a:p>
            <a:pPr eaLnBrk="1" hangingPunct="1"/>
            <a:endParaRPr lang="en-US" smtClean="0"/>
          </a:p>
          <a:p>
            <a:pPr eaLnBrk="1" hangingPunct="1"/>
            <a:r>
              <a:rPr lang="en-US" smtClean="0"/>
              <a:t>2006: U.S., China, Russia, Japan, South Korea, and European Union</a:t>
            </a:r>
          </a:p>
          <a:p>
            <a:pPr lvl="1" eaLnBrk="1" hangingPunct="1"/>
            <a:r>
              <a:rPr lang="en-US" smtClean="0"/>
              <a:t>Will build a large-scale experimental nuclear fusion reactor by 2040</a:t>
            </a:r>
          </a:p>
        </p:txBody>
      </p:sp>
    </p:spTree>
    <p:extLst>
      <p:ext uri="{BB962C8B-B14F-4D97-AF65-F5344CB8AC3E}">
        <p14:creationId xmlns:p14="http://schemas.microsoft.com/office/powerpoint/2010/main" val="88840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t>What is Peat?</a:t>
            </a:r>
            <a:endParaRPr lang="en-US" sz="4000" dirty="0"/>
          </a:p>
        </p:txBody>
      </p:sp>
      <p:sp>
        <p:nvSpPr>
          <p:cNvPr id="211971"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1972" name="Text Box 4"/>
          <p:cNvSpPr txBox="1">
            <a:spLocks noChangeArrowheads="1"/>
          </p:cNvSpPr>
          <p:nvPr/>
        </p:nvSpPr>
        <p:spPr bwMode="auto">
          <a:xfrm>
            <a:off x="762000" y="3067050"/>
            <a:ext cx="7924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forms in wetlands, variously called bogs, moors, muskegs, pocosins, mires, and swamps</a:t>
            </a:r>
          </a:p>
          <a:p>
            <a:pPr>
              <a:spcBef>
                <a:spcPct val="50000"/>
              </a:spcBef>
            </a:pPr>
            <a:r>
              <a:rPr lang="en-US"/>
              <a:t>It contains a large amount of water and must be dried before use</a:t>
            </a:r>
          </a:p>
          <a:p>
            <a:pPr>
              <a:spcBef>
                <a:spcPct val="50000"/>
              </a:spcBef>
            </a:pPr>
            <a:r>
              <a:rPr lang="en-US"/>
              <a:t>Historically, it has been used as a source of heat and burns with a long flame and considerable smoke </a:t>
            </a:r>
          </a:p>
        </p:txBody>
      </p:sp>
      <p:pic>
        <p:nvPicPr>
          <p:cNvPr id="211976" name="Picture 8" descr="ANd9GcR8_CV05fZ_BGLu-ppnYQH_tVRBH0CDuqpG1NLE79hnCdmqXH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211978" name="Text Box 10"/>
          <p:cNvSpPr txBox="1">
            <a:spLocks noChangeArrowheads="1"/>
          </p:cNvSpPr>
          <p:nvPr/>
        </p:nvSpPr>
        <p:spPr bwMode="auto">
          <a:xfrm>
            <a:off x="3200400" y="1419225"/>
            <a:ext cx="533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is an accumulation of partially decayed vegetation matter and is the first stage in the formation of coal</a:t>
            </a:r>
          </a:p>
        </p:txBody>
      </p:sp>
    </p:spTree>
    <p:extLst>
      <p:ext uri="{BB962C8B-B14F-4D97-AF65-F5344CB8AC3E}">
        <p14:creationId xmlns:p14="http://schemas.microsoft.com/office/powerpoint/2010/main" val="102189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t>Where is Peat mined?</a:t>
            </a:r>
            <a:endParaRPr lang="en-US" sz="4000" dirty="0"/>
          </a:p>
        </p:txBody>
      </p:sp>
      <p:sp>
        <p:nvSpPr>
          <p:cNvPr id="214019"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4020" name="Text Box 4"/>
          <p:cNvSpPr txBox="1">
            <a:spLocks noChangeArrowheads="1"/>
          </p:cNvSpPr>
          <p:nvPr/>
        </p:nvSpPr>
        <p:spPr bwMode="auto">
          <a:xfrm>
            <a:off x="1066800" y="1206500"/>
            <a:ext cx="739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deposits are found in many places around the world, notably in Russia, Ireland, Finland, Scotland, Poland, northern Germany, the Netherlands and Scandinavia, and in North America </a:t>
            </a:r>
          </a:p>
        </p:txBody>
      </p:sp>
      <p:pic>
        <p:nvPicPr>
          <p:cNvPr id="214024" name="Picture 8" descr="p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3552825"/>
            <a:ext cx="3333750" cy="2238375"/>
          </a:xfrm>
          <a:prstGeom prst="rect">
            <a:avLst/>
          </a:prstGeom>
          <a:noFill/>
          <a:extLst>
            <a:ext uri="{909E8E84-426E-40DD-AFC4-6F175D3DCCD1}">
              <a14:hiddenFill xmlns:a14="http://schemas.microsoft.com/office/drawing/2010/main">
                <a:solidFill>
                  <a:srgbClr val="FFFFFF"/>
                </a:solidFill>
              </a14:hiddenFill>
            </a:ext>
          </a:extLst>
        </p:spPr>
      </p:pic>
      <p:sp>
        <p:nvSpPr>
          <p:cNvPr id="214025" name="Text Box 9"/>
          <p:cNvSpPr txBox="1">
            <a:spLocks noChangeArrowheads="1"/>
          </p:cNvSpPr>
          <p:nvPr/>
        </p:nvSpPr>
        <p:spPr bwMode="auto">
          <a:xfrm>
            <a:off x="4724400" y="4114800"/>
            <a:ext cx="3276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Approximately 60% of the world's wetlands have peat </a:t>
            </a:r>
          </a:p>
        </p:txBody>
      </p:sp>
    </p:spTree>
    <p:extLst>
      <p:ext uri="{BB962C8B-B14F-4D97-AF65-F5344CB8AC3E}">
        <p14:creationId xmlns:p14="http://schemas.microsoft.com/office/powerpoint/2010/main" val="559737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4" name="Picture 10" descr="Peat%20Mound_%20Ire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676400"/>
            <a:ext cx="2943225" cy="2668588"/>
          </a:xfrm>
          <a:prstGeom prst="rect">
            <a:avLst/>
          </a:prstGeom>
          <a:noFill/>
          <a:extLst>
            <a:ext uri="{909E8E84-426E-40DD-AFC4-6F175D3DCCD1}">
              <a14:hiddenFill xmlns:a14="http://schemas.microsoft.com/office/drawing/2010/main">
                <a:solidFill>
                  <a:srgbClr val="FFFFFF"/>
                </a:solidFill>
              </a14:hiddenFill>
            </a:ext>
          </a:extLst>
        </p:spPr>
      </p:pic>
      <p:sp>
        <p:nvSpPr>
          <p:cNvPr id="216066" name="Text Box 2"/>
          <p:cNvSpPr txBox="1">
            <a:spLocks noChangeArrowheads="1"/>
          </p:cNvSpPr>
          <p:nvPr/>
        </p:nvSpPr>
        <p:spPr bwMode="auto">
          <a:xfrm>
            <a:off x="381000" y="304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t>Peat</a:t>
            </a:r>
          </a:p>
        </p:txBody>
      </p:sp>
      <p:sp>
        <p:nvSpPr>
          <p:cNvPr id="216067" name="Text Box 3"/>
          <p:cNvSpPr txBox="1">
            <a:spLocks noChangeArrowheads="1"/>
          </p:cNvSpPr>
          <p:nvPr/>
        </p:nvSpPr>
        <p:spPr bwMode="auto">
          <a:xfrm>
            <a:off x="990600" y="1600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16068" name="Text Box 4"/>
          <p:cNvSpPr txBox="1">
            <a:spLocks noChangeArrowheads="1"/>
          </p:cNvSpPr>
          <p:nvPr/>
        </p:nvSpPr>
        <p:spPr bwMode="auto">
          <a:xfrm>
            <a:off x="762000" y="12192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Peat is still mined as a fuel in Ireland and England</a:t>
            </a:r>
          </a:p>
        </p:txBody>
      </p:sp>
      <p:pic>
        <p:nvPicPr>
          <p:cNvPr id="216072" name="Picture 8" descr="big%20pile%20o%20p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3124200"/>
            <a:ext cx="3729038" cy="2797175"/>
          </a:xfrm>
          <a:prstGeom prst="rect">
            <a:avLst/>
          </a:prstGeom>
          <a:noFill/>
          <a:extLst>
            <a:ext uri="{909E8E84-426E-40DD-AFC4-6F175D3DCCD1}">
              <a14:hiddenFill xmlns:a14="http://schemas.microsoft.com/office/drawing/2010/main">
                <a:solidFill>
                  <a:srgbClr val="FFFFFF"/>
                </a:solidFill>
              </a14:hiddenFill>
            </a:ext>
          </a:extLst>
        </p:spPr>
      </p:pic>
      <p:pic>
        <p:nvPicPr>
          <p:cNvPr id="216076" name="Picture 12" descr="pe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676400"/>
            <a:ext cx="2743200" cy="1819275"/>
          </a:xfrm>
          <a:prstGeom prst="rect">
            <a:avLst/>
          </a:prstGeom>
          <a:noFill/>
          <a:extLst>
            <a:ext uri="{909E8E84-426E-40DD-AFC4-6F175D3DCCD1}">
              <a14:hiddenFill xmlns:a14="http://schemas.microsoft.com/office/drawing/2010/main">
                <a:solidFill>
                  <a:srgbClr val="FFFFFF"/>
                </a:solidFill>
              </a14:hiddenFill>
            </a:ext>
          </a:extLst>
        </p:spPr>
      </p:pic>
      <p:sp>
        <p:nvSpPr>
          <p:cNvPr id="216077" name="Text Box 13"/>
          <p:cNvSpPr txBox="1">
            <a:spLocks noChangeArrowheads="1"/>
          </p:cNvSpPr>
          <p:nvPr/>
        </p:nvSpPr>
        <p:spPr bwMode="auto">
          <a:xfrm>
            <a:off x="5029200" y="4724400"/>
            <a:ext cx="3124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peat is stacked to slowly dry out</a:t>
            </a:r>
          </a:p>
        </p:txBody>
      </p:sp>
    </p:spTree>
    <p:extLst>
      <p:ext uri="{BB962C8B-B14F-4D97-AF65-F5344CB8AC3E}">
        <p14:creationId xmlns:p14="http://schemas.microsoft.com/office/powerpoint/2010/main" val="314607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i="1" dirty="0" smtClean="0"/>
              <a:t>What Are the Advantages and Disadvantages of Oil?</a:t>
            </a:r>
            <a:r>
              <a:rPr lang="en-US" sz="2800" i="1" dirty="0" smtClean="0"/>
              <a:t> </a:t>
            </a:r>
          </a:p>
        </p:txBody>
      </p:sp>
      <p:sp>
        <p:nvSpPr>
          <p:cNvPr id="25603" name="Rectangle 3"/>
          <p:cNvSpPr>
            <a:spLocks noGrp="1" noChangeArrowheads="1"/>
          </p:cNvSpPr>
          <p:nvPr>
            <p:ph idx="1"/>
          </p:nvPr>
        </p:nvSpPr>
        <p:spPr/>
        <p:txBody>
          <a:bodyPr>
            <a:normAutofit fontScale="92500" lnSpcReduction="10000"/>
          </a:bodyPr>
          <a:lstStyle/>
          <a:p>
            <a:pPr eaLnBrk="1" hangingPunct="1"/>
            <a:r>
              <a:rPr lang="en-US" i="1" dirty="0" smtClean="0"/>
              <a:t>Conventional oil is currently abundant, has a high net energy yield, and is relatively inexpensive, but using it causes air and water pollution and releases greenhouse gases to the atmosphere. </a:t>
            </a:r>
          </a:p>
          <a:p>
            <a:pPr eaLnBrk="1" hangingPunct="1"/>
            <a:endParaRPr lang="en-US" i="1" dirty="0" smtClean="0"/>
          </a:p>
          <a:p>
            <a:pPr eaLnBrk="1" hangingPunct="1"/>
            <a:r>
              <a:rPr lang="en-US" i="1" dirty="0" smtClean="0"/>
              <a:t>Heavy oils from oil sand and oil shale exist in potentially large supplies but have low net energy yields and higher environmental impacts than conventional oil has. </a:t>
            </a:r>
            <a:endParaRPr lang="en-US" dirty="0" smtClean="0">
              <a:solidFill>
                <a:srgbClr val="CC3300"/>
              </a:solidFill>
            </a:endParaRPr>
          </a:p>
        </p:txBody>
      </p:sp>
    </p:spTree>
    <p:extLst>
      <p:ext uri="{BB962C8B-B14F-4D97-AF65-F5344CB8AC3E}">
        <p14:creationId xmlns:p14="http://schemas.microsoft.com/office/powerpoint/2010/main" val="272726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1" descr="1504a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381000"/>
            <a:ext cx="46545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hidden="1"/>
          <p:cNvSpPr>
            <a:spLocks noGrp="1" noChangeArrowheads="1"/>
          </p:cNvSpPr>
          <p:nvPr>
            <p:ph type="title"/>
          </p:nvPr>
        </p:nvSpPr>
        <p:spPr/>
        <p:txBody>
          <a:bodyPr/>
          <a:lstStyle/>
          <a:p>
            <a:pPr eaLnBrk="1" hangingPunct="1"/>
            <a:endParaRPr lang="en-US" smtClean="0"/>
          </a:p>
        </p:txBody>
      </p:sp>
      <p:sp>
        <p:nvSpPr>
          <p:cNvPr id="29700" name="Rectangle 4"/>
          <p:cNvSpPr>
            <a:spLocks noChangeArrowheads="1"/>
          </p:cNvSpPr>
          <p:nvPr/>
        </p:nvSpPr>
        <p:spPr bwMode="auto">
          <a:xfrm>
            <a:off x="7759700" y="6584950"/>
            <a:ext cx="13843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lstStyle/>
          <a:p>
            <a:pPr algn="r" defTabSz="820738"/>
            <a:r>
              <a:rPr lang="en-US" sz="1200">
                <a:solidFill>
                  <a:schemeClr val="tx1"/>
                </a:solidFill>
              </a:rPr>
              <a:t>Fig. 15-4a, p. 375</a:t>
            </a:r>
          </a:p>
        </p:txBody>
      </p:sp>
      <p:sp>
        <p:nvSpPr>
          <p:cNvPr id="29701" name="Text Box 5"/>
          <p:cNvSpPr txBox="1">
            <a:spLocks noChangeArrowheads="1"/>
          </p:cNvSpPr>
          <p:nvPr/>
        </p:nvSpPr>
        <p:spPr bwMode="auto">
          <a:xfrm>
            <a:off x="3441700" y="0"/>
            <a:ext cx="2506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Lowest Boiling Point</a:t>
            </a:r>
          </a:p>
        </p:txBody>
      </p:sp>
      <p:sp>
        <p:nvSpPr>
          <p:cNvPr id="29702" name="Text Box 6"/>
          <p:cNvSpPr txBox="1">
            <a:spLocks noChangeArrowheads="1"/>
          </p:cNvSpPr>
          <p:nvPr/>
        </p:nvSpPr>
        <p:spPr bwMode="auto">
          <a:xfrm>
            <a:off x="4256088" y="273050"/>
            <a:ext cx="931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Gases</a:t>
            </a:r>
          </a:p>
        </p:txBody>
      </p:sp>
      <p:sp>
        <p:nvSpPr>
          <p:cNvPr id="29703" name="Text Box 7"/>
          <p:cNvSpPr txBox="1">
            <a:spLocks noChangeArrowheads="1"/>
          </p:cNvSpPr>
          <p:nvPr/>
        </p:nvSpPr>
        <p:spPr bwMode="auto">
          <a:xfrm>
            <a:off x="4419600" y="898525"/>
            <a:ext cx="12112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Gasoline</a:t>
            </a:r>
          </a:p>
        </p:txBody>
      </p:sp>
      <p:sp>
        <p:nvSpPr>
          <p:cNvPr id="29704" name="Text Box 8"/>
          <p:cNvSpPr txBox="1">
            <a:spLocks noChangeArrowheads="1"/>
          </p:cNvSpPr>
          <p:nvPr/>
        </p:nvSpPr>
        <p:spPr bwMode="auto">
          <a:xfrm>
            <a:off x="4419600" y="13096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Aviation fuel</a:t>
            </a:r>
          </a:p>
        </p:txBody>
      </p:sp>
      <p:sp>
        <p:nvSpPr>
          <p:cNvPr id="29705" name="Text Box 9"/>
          <p:cNvSpPr txBox="1">
            <a:spLocks noChangeArrowheads="1"/>
          </p:cNvSpPr>
          <p:nvPr/>
        </p:nvSpPr>
        <p:spPr bwMode="auto">
          <a:xfrm>
            <a:off x="4416425" y="2133600"/>
            <a:ext cx="1096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Heating oil</a:t>
            </a:r>
          </a:p>
        </p:txBody>
      </p:sp>
      <p:sp>
        <p:nvSpPr>
          <p:cNvPr id="29706" name="Text Box 10"/>
          <p:cNvSpPr txBox="1">
            <a:spLocks noChangeArrowheads="1"/>
          </p:cNvSpPr>
          <p:nvPr/>
        </p:nvSpPr>
        <p:spPr bwMode="auto">
          <a:xfrm>
            <a:off x="4427538" y="2819400"/>
            <a:ext cx="868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Diesel oil</a:t>
            </a:r>
          </a:p>
        </p:txBody>
      </p:sp>
      <p:sp>
        <p:nvSpPr>
          <p:cNvPr id="29707" name="Text Box 11"/>
          <p:cNvSpPr txBox="1">
            <a:spLocks noChangeArrowheads="1"/>
          </p:cNvSpPr>
          <p:nvPr/>
        </p:nvSpPr>
        <p:spPr bwMode="auto">
          <a:xfrm>
            <a:off x="4478338" y="3824288"/>
            <a:ext cx="11604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Naphtha</a:t>
            </a:r>
          </a:p>
        </p:txBody>
      </p:sp>
      <p:sp>
        <p:nvSpPr>
          <p:cNvPr id="29708" name="Text Box 12"/>
          <p:cNvSpPr txBox="1">
            <a:spLocks noChangeArrowheads="1"/>
          </p:cNvSpPr>
          <p:nvPr/>
        </p:nvSpPr>
        <p:spPr bwMode="auto">
          <a:xfrm>
            <a:off x="1981200" y="4546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Heated crude oil</a:t>
            </a:r>
          </a:p>
        </p:txBody>
      </p:sp>
      <p:sp>
        <p:nvSpPr>
          <p:cNvPr id="29709" name="Text Box 13"/>
          <p:cNvSpPr txBox="1">
            <a:spLocks noChangeArrowheads="1"/>
          </p:cNvSpPr>
          <p:nvPr/>
        </p:nvSpPr>
        <p:spPr bwMode="auto">
          <a:xfrm>
            <a:off x="4419600" y="4343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Grease and wax</a:t>
            </a:r>
          </a:p>
        </p:txBody>
      </p:sp>
      <p:sp>
        <p:nvSpPr>
          <p:cNvPr id="29710" name="Text Box 14"/>
          <p:cNvSpPr txBox="1">
            <a:spLocks noChangeArrowheads="1"/>
          </p:cNvSpPr>
          <p:nvPr/>
        </p:nvSpPr>
        <p:spPr bwMode="auto">
          <a:xfrm>
            <a:off x="2590800" y="5638800"/>
            <a:ext cx="113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Furnace</a:t>
            </a:r>
          </a:p>
        </p:txBody>
      </p:sp>
      <p:sp>
        <p:nvSpPr>
          <p:cNvPr id="29711" name="Text Box 15"/>
          <p:cNvSpPr txBox="1">
            <a:spLocks noChangeArrowheads="1"/>
          </p:cNvSpPr>
          <p:nvPr/>
        </p:nvSpPr>
        <p:spPr bwMode="auto">
          <a:xfrm>
            <a:off x="4464050" y="5402263"/>
            <a:ext cx="1084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Asphalt</a:t>
            </a:r>
          </a:p>
        </p:txBody>
      </p:sp>
      <p:sp>
        <p:nvSpPr>
          <p:cNvPr id="29712" name="Text Box 16"/>
          <p:cNvSpPr txBox="1">
            <a:spLocks noChangeArrowheads="1"/>
          </p:cNvSpPr>
          <p:nvPr/>
        </p:nvSpPr>
        <p:spPr bwMode="auto">
          <a:xfrm>
            <a:off x="3424238" y="6491288"/>
            <a:ext cx="254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3300"/>
                </a:solidFill>
                <a:latin typeface="Arial" charset="0"/>
                <a:ea typeface="ＭＳ Ｐゴシック" pitchFamily="84" charset="-128"/>
              </a:defRPr>
            </a:lvl1pPr>
            <a:lvl2pPr marL="742950" indent="-285750">
              <a:defRPr sz="2400" b="1">
                <a:solidFill>
                  <a:srgbClr val="CC3300"/>
                </a:solidFill>
                <a:latin typeface="Arial" charset="0"/>
                <a:ea typeface="ＭＳ Ｐゴシック" pitchFamily="84" charset="-128"/>
              </a:defRPr>
            </a:lvl2pPr>
            <a:lvl3pPr marL="1143000" indent="-228600">
              <a:defRPr sz="2400" b="1">
                <a:solidFill>
                  <a:srgbClr val="CC3300"/>
                </a:solidFill>
                <a:latin typeface="Arial" charset="0"/>
                <a:ea typeface="ＭＳ Ｐゴシック" pitchFamily="84" charset="-128"/>
              </a:defRPr>
            </a:lvl3pPr>
            <a:lvl4pPr marL="1600200" indent="-228600">
              <a:defRPr sz="2400" b="1">
                <a:solidFill>
                  <a:srgbClr val="CC3300"/>
                </a:solidFill>
                <a:latin typeface="Arial" charset="0"/>
                <a:ea typeface="ＭＳ Ｐゴシック" pitchFamily="84" charset="-128"/>
              </a:defRPr>
            </a:lvl4pPr>
            <a:lvl5pPr marL="2057400" indent="-228600">
              <a:defRPr sz="2400" b="1">
                <a:solidFill>
                  <a:srgbClr val="CC3300"/>
                </a:solidFill>
                <a:latin typeface="Arial" charset="0"/>
                <a:ea typeface="ＭＳ Ｐゴシック" pitchFamily="84" charset="-128"/>
              </a:defRPr>
            </a:lvl5pPr>
            <a:lvl6pPr marL="2514600" indent="-228600" eaLnBrk="0" fontAlgn="base" hangingPunct="0">
              <a:spcBef>
                <a:spcPct val="0"/>
              </a:spcBef>
              <a:spcAft>
                <a:spcPct val="0"/>
              </a:spcAft>
              <a:defRPr sz="2400" b="1">
                <a:solidFill>
                  <a:srgbClr val="CC3300"/>
                </a:solidFill>
                <a:latin typeface="Arial" charset="0"/>
                <a:ea typeface="ＭＳ Ｐゴシック" pitchFamily="84" charset="-128"/>
              </a:defRPr>
            </a:lvl6pPr>
            <a:lvl7pPr marL="2971800" indent="-228600" eaLnBrk="0" fontAlgn="base" hangingPunct="0">
              <a:spcBef>
                <a:spcPct val="0"/>
              </a:spcBef>
              <a:spcAft>
                <a:spcPct val="0"/>
              </a:spcAft>
              <a:defRPr sz="2400" b="1">
                <a:solidFill>
                  <a:srgbClr val="CC3300"/>
                </a:solidFill>
                <a:latin typeface="Arial" charset="0"/>
                <a:ea typeface="ＭＳ Ｐゴシック" pitchFamily="84" charset="-128"/>
              </a:defRPr>
            </a:lvl7pPr>
            <a:lvl8pPr marL="3429000" indent="-228600" eaLnBrk="0" fontAlgn="base" hangingPunct="0">
              <a:spcBef>
                <a:spcPct val="0"/>
              </a:spcBef>
              <a:spcAft>
                <a:spcPct val="0"/>
              </a:spcAft>
              <a:defRPr sz="2400" b="1">
                <a:solidFill>
                  <a:srgbClr val="CC3300"/>
                </a:solidFill>
                <a:latin typeface="Arial" charset="0"/>
                <a:ea typeface="ＭＳ Ｐゴシック" pitchFamily="84" charset="-128"/>
              </a:defRPr>
            </a:lvl8pPr>
            <a:lvl9pPr marL="3886200" indent="-228600" eaLnBrk="0" fontAlgn="base" hangingPunct="0">
              <a:spcBef>
                <a:spcPct val="0"/>
              </a:spcBef>
              <a:spcAft>
                <a:spcPct val="0"/>
              </a:spcAft>
              <a:defRPr sz="2400" b="1">
                <a:solidFill>
                  <a:srgbClr val="CC3300"/>
                </a:solidFill>
                <a:latin typeface="Arial" charset="0"/>
                <a:ea typeface="ＭＳ Ｐゴシック" pitchFamily="84" charset="-128"/>
              </a:defRPr>
            </a:lvl9pPr>
          </a:lstStyle>
          <a:p>
            <a:pPr eaLnBrk="1" hangingPunct="1"/>
            <a:r>
              <a:rPr lang="en-US" sz="1800">
                <a:solidFill>
                  <a:srgbClr val="000000"/>
                </a:solidFill>
              </a:rPr>
              <a:t>Highest Boiling Point</a:t>
            </a:r>
          </a:p>
        </p:txBody>
      </p:sp>
    </p:spTree>
    <p:extLst>
      <p:ext uri="{BB962C8B-B14F-4D97-AF65-F5344CB8AC3E}">
        <p14:creationId xmlns:p14="http://schemas.microsoft.com/office/powerpoint/2010/main" val="17939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normAutofit fontScale="90000"/>
          </a:bodyPr>
          <a:lstStyle/>
          <a:p>
            <a:pPr eaLnBrk="1" hangingPunct="1"/>
            <a:r>
              <a:rPr lang="en-US" dirty="0" smtClean="0"/>
              <a:t>Who controls the Oil Prices?</a:t>
            </a:r>
            <a:br>
              <a:rPr lang="en-US" dirty="0" smtClean="0"/>
            </a:br>
            <a:endParaRPr lang="en-US" dirty="0" smtClean="0"/>
          </a:p>
        </p:txBody>
      </p:sp>
      <p:sp>
        <p:nvSpPr>
          <p:cNvPr id="31747" name="Rectangle 1027"/>
          <p:cNvSpPr>
            <a:spLocks noGrp="1" noChangeArrowheads="1"/>
          </p:cNvSpPr>
          <p:nvPr>
            <p:ph idx="1"/>
          </p:nvPr>
        </p:nvSpPr>
        <p:spPr/>
        <p:txBody>
          <a:bodyPr>
            <a:normAutofit lnSpcReduction="10000"/>
          </a:bodyPr>
          <a:lstStyle/>
          <a:p>
            <a:r>
              <a:rPr lang="en-US" dirty="0" smtClean="0"/>
              <a:t>OPEC Controls Most of the World’s Oil Supplies</a:t>
            </a:r>
          </a:p>
          <a:p>
            <a:pPr eaLnBrk="1" hangingPunct="1"/>
            <a:r>
              <a:rPr lang="en-US" dirty="0" smtClean="0"/>
              <a:t>13 countries have at least 60% of the world’s crude oil </a:t>
            </a:r>
            <a:r>
              <a:rPr lang="en-US" b="1" dirty="0" smtClean="0">
                <a:solidFill>
                  <a:srgbClr val="1F881A"/>
                </a:solidFill>
              </a:rPr>
              <a:t>reserves </a:t>
            </a:r>
          </a:p>
          <a:p>
            <a:pPr lvl="1" eaLnBrk="1" hangingPunct="1"/>
            <a:r>
              <a:rPr lang="en-US" dirty="0" smtClean="0"/>
              <a:t>Saudi Arabia: 25%</a:t>
            </a:r>
          </a:p>
          <a:p>
            <a:pPr lvl="1" eaLnBrk="1" hangingPunct="1"/>
            <a:r>
              <a:rPr lang="en-US" dirty="0" smtClean="0"/>
              <a:t>Canada: 15%</a:t>
            </a:r>
          </a:p>
          <a:p>
            <a:pPr lvl="1" eaLnBrk="1" hangingPunct="1">
              <a:buFont typeface="Times" pitchFamily="84" charset="0"/>
              <a:buNone/>
            </a:pPr>
            <a:endParaRPr lang="en-US" sz="2800" dirty="0" smtClean="0"/>
          </a:p>
          <a:p>
            <a:pPr eaLnBrk="1" hangingPunct="1"/>
            <a:r>
              <a:rPr lang="en-US" dirty="0" smtClean="0"/>
              <a:t>Oil production peaks and flow rates to consumers</a:t>
            </a:r>
          </a:p>
        </p:txBody>
      </p:sp>
    </p:spTree>
    <p:extLst>
      <p:ext uri="{BB962C8B-B14F-4D97-AF65-F5344CB8AC3E}">
        <p14:creationId xmlns:p14="http://schemas.microsoft.com/office/powerpoint/2010/main" val="417697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dirty="0" smtClean="0"/>
              <a:t>The United States Uses Much More Oil Than It Produces </a:t>
            </a:r>
          </a:p>
        </p:txBody>
      </p:sp>
      <p:sp>
        <p:nvSpPr>
          <p:cNvPr id="33795" name="Rectangle 3"/>
          <p:cNvSpPr>
            <a:spLocks noGrp="1" noChangeArrowheads="1"/>
          </p:cNvSpPr>
          <p:nvPr>
            <p:ph idx="1"/>
          </p:nvPr>
        </p:nvSpPr>
        <p:spPr/>
        <p:txBody>
          <a:bodyPr/>
          <a:lstStyle/>
          <a:p>
            <a:pPr eaLnBrk="1" hangingPunct="1"/>
            <a:r>
              <a:rPr lang="en-US" smtClean="0"/>
              <a:t>Produces 9% of the world’s oil</a:t>
            </a:r>
          </a:p>
          <a:p>
            <a:pPr eaLnBrk="1" hangingPunct="1"/>
            <a:endParaRPr lang="en-US" smtClean="0"/>
          </a:p>
          <a:p>
            <a:pPr eaLnBrk="1" hangingPunct="1"/>
            <a:r>
              <a:rPr lang="en-US" smtClean="0"/>
              <a:t>Imports 60% of its oil</a:t>
            </a:r>
          </a:p>
          <a:p>
            <a:pPr eaLnBrk="1" hangingPunct="1"/>
            <a:endParaRPr lang="en-US" smtClean="0"/>
          </a:p>
          <a:p>
            <a:pPr eaLnBrk="1" hangingPunct="1"/>
            <a:r>
              <a:rPr lang="en-US" smtClean="0"/>
              <a:t>About One-fourth of the world’s conventional oil is controlled by countries that sponsor or condone terrorism</a:t>
            </a:r>
          </a:p>
        </p:txBody>
      </p:sp>
    </p:spTree>
    <p:extLst>
      <p:ext uri="{BB962C8B-B14F-4D97-AF65-F5344CB8AC3E}">
        <p14:creationId xmlns:p14="http://schemas.microsoft.com/office/powerpoint/2010/main" val="2915181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TotalTime>
  <Words>1893</Words>
  <Application>Microsoft Office PowerPoint</Application>
  <PresentationFormat>On-screen Show (4:3)</PresentationFormat>
  <Paragraphs>265</Paragraphs>
  <Slides>27</Slides>
  <Notes>23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Austin</vt:lpstr>
      <vt:lpstr>PowerPoint Presentation</vt:lpstr>
      <vt:lpstr>PowerPoint Presentation</vt:lpstr>
      <vt:lpstr>PowerPoint Presentation</vt:lpstr>
      <vt:lpstr>PowerPoint Presentation</vt:lpstr>
      <vt:lpstr>PowerPoint Presentation</vt:lpstr>
      <vt:lpstr>What Are the Advantages and Disadvantages of Oil? </vt:lpstr>
      <vt:lpstr>PowerPoint Presentation</vt:lpstr>
      <vt:lpstr>Who controls the Oil Prices? </vt:lpstr>
      <vt:lpstr>The United States Uses Much More Oil Than It Produces </vt:lpstr>
      <vt:lpstr>What are the Advantages  and Disadvantages of Conventional Oil?</vt:lpstr>
      <vt:lpstr>PowerPoint Presentation</vt:lpstr>
      <vt:lpstr>Oil Shale Rock and the Shale Oil Extracted from It</vt:lpstr>
      <vt:lpstr>What Are the Advantages and Disadvantages of Natural Gas? </vt:lpstr>
      <vt:lpstr>PowerPoint Presentation</vt:lpstr>
      <vt:lpstr>What is Hydraulic Fracturing?</vt:lpstr>
      <vt:lpstr>What is Hydraulic Fracturing?</vt:lpstr>
      <vt:lpstr>What Are the Advantages and Disadvantages of Coal?</vt:lpstr>
      <vt:lpstr>PowerPoint Presentation</vt:lpstr>
      <vt:lpstr>PowerPoint Presentation</vt:lpstr>
      <vt:lpstr>What Are the Advantages and Disadvantages of Nuclear Energy?</vt:lpstr>
      <vt:lpstr>How Does a Nuclear Fission  Reactor Work? (1)</vt:lpstr>
      <vt:lpstr>How Does a Nuclear Fission  Reactor Work? (2)</vt:lpstr>
      <vt:lpstr>PowerPoint Presentation</vt:lpstr>
      <vt:lpstr>What Is the Nuclear Fuel Cycle?</vt:lpstr>
      <vt:lpstr>PowerPoint Presentation</vt:lpstr>
      <vt:lpstr>PowerPoint Presentation</vt:lpstr>
      <vt:lpstr>Will Nuclear Fusion Save Us?</vt:lpstr>
    </vt:vector>
  </TitlesOfParts>
  <Company>Onslow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Advantages and Disadvantages of Oil?</dc:title>
  <dc:creator>Brandon Dillman</dc:creator>
  <cp:lastModifiedBy>Samantha Legg 11948416</cp:lastModifiedBy>
  <cp:revision>6</cp:revision>
  <dcterms:created xsi:type="dcterms:W3CDTF">2013-11-07T10:13:30Z</dcterms:created>
  <dcterms:modified xsi:type="dcterms:W3CDTF">2014-11-04T14:27:15Z</dcterms:modified>
</cp:coreProperties>
</file>